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10.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24.xml" ContentType="application/vnd.openxmlformats-officedocument.presentationml.tags+xml"/>
  <Override PartName="/ppt/notesSlides/notesSlide1.xml" ContentType="application/vnd.openxmlformats-officedocument.presentationml.notesSlide+xml"/>
  <Override PartName="/ppt/tags/tag25.xml" ContentType="application/vnd.openxmlformats-officedocument.presentationml.tags+xml"/>
  <Override PartName="/ppt/notesSlides/notesSlide2.xml" ContentType="application/vnd.openxmlformats-officedocument.presentationml.notesSlide+xml"/>
  <Override PartName="/ppt/tags/tag26.xml" ContentType="application/vnd.openxmlformats-officedocument.presentationml.tags+xml"/>
  <Override PartName="/ppt/notesSlides/notesSlide3.xml" ContentType="application/vnd.openxmlformats-officedocument.presentationml.notesSlide+xml"/>
  <Override PartName="/ppt/tags/tag2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8.xml" ContentType="application/vnd.openxmlformats-officedocument.presentationml.tags+xml"/>
  <Override PartName="/ppt/notesSlides/notesSlide7.xml" ContentType="application/vnd.openxmlformats-officedocument.presentationml.notesSlide+xml"/>
  <Override PartName="/ppt/tags/tag29.xml" ContentType="application/vnd.openxmlformats-officedocument.presentationml.tags+xml"/>
  <Override PartName="/ppt/notesSlides/notesSlide8.xml" ContentType="application/vnd.openxmlformats-officedocument.presentationml.notesSlide+xml"/>
  <Override PartName="/ppt/tags/tag30.xml" ContentType="application/vnd.openxmlformats-officedocument.presentationml.tags+xml"/>
  <Override PartName="/ppt/notesSlides/notesSlide9.xml" ContentType="application/vnd.openxmlformats-officedocument.presentationml.notesSlide+xml"/>
  <Override PartName="/ppt/tags/tag31.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notesSlides/notesSlide11.xml" ContentType="application/vnd.openxmlformats-officedocument.presentationml.notesSlide+xml"/>
  <Override PartName="/ppt/tags/tag3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5.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36.xml" ContentType="application/vnd.openxmlformats-officedocument.presentationml.tags+xml"/>
  <Override PartName="/ppt/notesSlides/notesSlide29.xml" ContentType="application/vnd.openxmlformats-officedocument.presentationml.notesSlide+xml"/>
  <Override PartName="/ppt/tags/tag37.xml" ContentType="application/vnd.openxmlformats-officedocument.presentationml.tags+xml"/>
  <Override PartName="/ppt/notesSlides/notesSlide30.xml" ContentType="application/vnd.openxmlformats-officedocument.presentationml.notesSlide+xml"/>
  <Override PartName="/ppt/tags/tag38.xml" ContentType="application/vnd.openxmlformats-officedocument.presentationml.tags+xml"/>
  <Override PartName="/ppt/notesSlides/notesSlide31.xml" ContentType="application/vnd.openxmlformats-officedocument.presentationml.notesSlide+xml"/>
  <Override PartName="/ppt/tags/tag39.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40.xml" ContentType="application/vnd.openxmlformats-officedocument.presentationml.tag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5" r:id="rId3"/>
  </p:sldMasterIdLst>
  <p:notesMasterIdLst>
    <p:notesMasterId r:id="rId41"/>
  </p:notesMasterIdLst>
  <p:handoutMasterIdLst>
    <p:handoutMasterId r:id="rId42"/>
  </p:handoutMasterIdLst>
  <p:sldIdLst>
    <p:sldId id="280" r:id="rId4"/>
    <p:sldId id="258" r:id="rId5"/>
    <p:sldId id="257" r:id="rId6"/>
    <p:sldId id="262" r:id="rId7"/>
    <p:sldId id="281" r:id="rId8"/>
    <p:sldId id="282" r:id="rId9"/>
    <p:sldId id="299" r:id="rId10"/>
    <p:sldId id="300" r:id="rId11"/>
    <p:sldId id="305" r:id="rId12"/>
    <p:sldId id="301" r:id="rId13"/>
    <p:sldId id="302" r:id="rId14"/>
    <p:sldId id="303" r:id="rId15"/>
    <p:sldId id="283" r:id="rId16"/>
    <p:sldId id="284" r:id="rId17"/>
    <p:sldId id="285" r:id="rId18"/>
    <p:sldId id="286" r:id="rId19"/>
    <p:sldId id="288" r:id="rId20"/>
    <p:sldId id="289" r:id="rId21"/>
    <p:sldId id="290" r:id="rId22"/>
    <p:sldId id="291" r:id="rId23"/>
    <p:sldId id="292" r:id="rId24"/>
    <p:sldId id="293" r:id="rId25"/>
    <p:sldId id="294" r:id="rId26"/>
    <p:sldId id="295" r:id="rId27"/>
    <p:sldId id="287" r:id="rId28"/>
    <p:sldId id="298" r:id="rId29"/>
    <p:sldId id="277" r:id="rId30"/>
    <p:sldId id="307" r:id="rId31"/>
    <p:sldId id="308" r:id="rId32"/>
    <p:sldId id="309" r:id="rId33"/>
    <p:sldId id="310" r:id="rId34"/>
    <p:sldId id="311" r:id="rId35"/>
    <p:sldId id="312" r:id="rId36"/>
    <p:sldId id="313" r:id="rId37"/>
    <p:sldId id="315" r:id="rId38"/>
    <p:sldId id="314" r:id="rId39"/>
    <p:sldId id="276" r:id="rId40"/>
  </p:sldIdLst>
  <p:sldSz cx="9144000" cy="6858000" type="screen4x3"/>
  <p:notesSz cx="7010400" cy="92964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348" autoAdjust="0"/>
  </p:normalViewPr>
  <p:slideViewPr>
    <p:cSldViewPr>
      <p:cViewPr varScale="1">
        <p:scale>
          <a:sx n="79" d="100"/>
          <a:sy n="79" d="100"/>
        </p:scale>
        <p:origin x="-2460" y="-66"/>
      </p:cViewPr>
      <p:guideLst>
        <p:guide orient="horz" pos="2160"/>
        <p:guide pos="2880"/>
      </p:guideLst>
    </p:cSldViewPr>
  </p:slideViewPr>
  <p:notesTextViewPr>
    <p:cViewPr>
      <p:scale>
        <a:sx n="1" d="1"/>
        <a:sy n="1" d="1"/>
      </p:scale>
      <p:origin x="0" y="0"/>
    </p:cViewPr>
  </p:notesTextViewPr>
  <p:sorterViewPr>
    <p:cViewPr>
      <p:scale>
        <a:sx n="100" d="100"/>
        <a:sy n="100" d="100"/>
      </p:scale>
      <p:origin x="0" y="8424"/>
    </p:cViewPr>
  </p:sorterViewPr>
  <p:notesViewPr>
    <p:cSldViewPr>
      <p:cViewPr>
        <p:scale>
          <a:sx n="79" d="100"/>
          <a:sy n="79" d="100"/>
        </p:scale>
        <p:origin x="-1632" y="36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gs" Target="tags/tag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24.xml"/><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2DF9FE83-EE81-487F-99DB-F684B6878A2A}" type="datetimeFigureOut">
              <a:rPr lang="en-US" smtClean="0"/>
              <a:t>7/10/2016</a:t>
            </a:fld>
            <a:endParaRPr lang="zh-TW"/>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6796C8F9-6BA6-4478-8836-342ECD894839}" type="slidenum">
              <a:rPr lang="en-US" smtClean="0"/>
              <a:t>‹#›</a:t>
            </a:fld>
            <a:endParaRPr lang="zh-TW"/>
          </a:p>
        </p:txBody>
      </p:sp>
    </p:spTree>
    <p:custDataLst>
      <p:tags r:id="rId2"/>
    </p:custDataLst>
    <p:extLst>
      <p:ext uri="{BB962C8B-B14F-4D97-AF65-F5344CB8AC3E}">
        <p14:creationId xmlns:p14="http://schemas.microsoft.com/office/powerpoint/2010/main" val="4230866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CEFFEC-04D2-4F23-92EC-754C76EDB591}" type="datetimeFigureOut">
              <a:rPr lang="en-US" smtClean="0"/>
              <a:t>7/10/2016</a:t>
            </a:fld>
            <a:endParaRPr lang="zh-TW"/>
          </a:p>
        </p:txBody>
      </p:sp>
      <p:sp>
        <p:nvSpPr>
          <p:cNvPr id="4" name="Slide Image Placeholder 3"/>
          <p:cNvSpPr>
            <a:spLocks noGrp="1" noRot="1" noChangeAspect="1"/>
          </p:cNvSpPr>
          <p:nvPr>
            <p:ph type="sldImg" idx="2"/>
          </p:nvPr>
        </p:nvSpPr>
        <p:spPr>
          <a:xfrm>
            <a:off x="1176338" y="696913"/>
            <a:ext cx="2865437" cy="21494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3098800"/>
            <a:ext cx="5608320" cy="5500370"/>
          </a:xfrm>
          <a:prstGeom prst="rect">
            <a:avLst/>
          </a:prstGeom>
        </p:spPr>
        <p:txBody>
          <a:bodyPr vert="horz" lIns="93177" tIns="46589" rIns="93177" bIns="46589"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97EEB0C-A5D3-4056-8001-82369F7A58D0}" type="slidenum">
              <a:rPr lang="en-US" smtClean="0"/>
              <a:t>‹#›</a:t>
            </a:fld>
            <a:endParaRPr lang="zh-TW"/>
          </a:p>
        </p:txBody>
      </p:sp>
    </p:spTree>
    <p:extLst>
      <p:ext uri="{BB962C8B-B14F-4D97-AF65-F5344CB8AC3E}">
        <p14:creationId xmlns:p14="http://schemas.microsoft.com/office/powerpoint/2010/main" val="3978283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97EEB0C-A5D3-4056-8001-82369F7A58D0}" type="slidenum">
              <a:rPr lang="en-US" smtClean="0"/>
              <a:t>1</a:t>
            </a:fld>
            <a:endParaRPr lang="zh-TW"/>
          </a:p>
        </p:txBody>
      </p:sp>
    </p:spTree>
    <p:extLst>
      <p:ext uri="{BB962C8B-B14F-4D97-AF65-F5344CB8AC3E}">
        <p14:creationId xmlns:p14="http://schemas.microsoft.com/office/powerpoint/2010/main" val="2672608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smtClean="0">
                <a:latin typeface="PMingLiU"/>
                <a:cs typeface="PMingLiU"/>
              </a:rPr>
              <a:t>本課程結束時，您將能夠:</a:t>
            </a:r>
          </a:p>
          <a:p>
            <a:endParaRPr lang="zh-TW" baseline="0" dirty="0" smtClean="0"/>
          </a:p>
          <a:p>
            <a:pPr marL="174708" indent="-174708">
              <a:buFont typeface="Arial" panose="020B0604020202020204" pitchFamily="34" charset="0"/>
              <a:buChar char="•"/>
            </a:pPr>
            <a:r>
              <a:rPr lang="en-US" u="none" dirty="0" smtClean="0">
                <a:latin typeface="PMingLiU"/>
                <a:cs typeface="PMingLiU"/>
              </a:rPr>
              <a:t>獲得您擔任區百年慶協調員費用的預算支持</a:t>
            </a:r>
          </a:p>
          <a:p>
            <a:pPr marL="174708" indent="-174708" defTabSz="931774">
              <a:buFont typeface="Arial" panose="020B0604020202020204" pitchFamily="34" charset="0"/>
              <a:buChar char="•"/>
              <a:defRPr/>
            </a:pPr>
            <a:r>
              <a:rPr lang="en-US" u="none" dirty="0" smtClean="0">
                <a:latin typeface="PMingLiU"/>
                <a:cs typeface="PMingLiU"/>
              </a:rPr>
              <a:t>使用和分享分會百年慶規劃指南</a:t>
            </a:r>
          </a:p>
          <a:p>
            <a:pPr marL="174708" indent="-174708" defTabSz="931774">
              <a:buFont typeface="Arial" panose="020B0604020202020204" pitchFamily="34" charset="0"/>
              <a:buChar char="•"/>
              <a:defRPr/>
            </a:pPr>
            <a:r>
              <a:rPr lang="en-US" u="none" dirty="0" err="1" smtClean="0">
                <a:latin typeface="PMingLiU"/>
                <a:cs typeface="PMingLiU"/>
              </a:rPr>
              <a:t>運用百年慶</a:t>
            </a:r>
            <a:r>
              <a:rPr lang="zh-TW" altLang="en-US" u="none" dirty="0" smtClean="0">
                <a:latin typeface="PMingLiU"/>
                <a:cs typeface="PMingLiU"/>
              </a:rPr>
              <a:t>佈告板報告</a:t>
            </a:r>
            <a:r>
              <a:rPr lang="en-US" u="none" dirty="0" smtClean="0">
                <a:latin typeface="PMingLiU"/>
                <a:cs typeface="PMingLiU"/>
              </a:rPr>
              <a:t>的</a:t>
            </a:r>
            <a:r>
              <a:rPr lang="zh-TW" altLang="en-US" u="none" dirty="0" smtClean="0">
                <a:latin typeface="PMingLiU"/>
                <a:cs typeface="PMingLiU"/>
              </a:rPr>
              <a:t>數據</a:t>
            </a:r>
            <a:r>
              <a:rPr lang="en-US" u="none" dirty="0" err="1" smtClean="0">
                <a:latin typeface="PMingLiU"/>
                <a:cs typeface="PMingLiU"/>
              </a:rPr>
              <a:t>行動</a:t>
            </a:r>
            <a:endParaRPr lang="en-US" u="none" dirty="0" smtClean="0">
              <a:latin typeface="PMingLiU"/>
              <a:cs typeface="PMingLiU"/>
            </a:endParaRPr>
          </a:p>
          <a:p>
            <a:pPr marL="174708" indent="-174708">
              <a:buFont typeface="Arial" panose="020B0604020202020204" pitchFamily="34" charset="0"/>
              <a:buChar char="•"/>
            </a:pPr>
            <a:r>
              <a:rPr dirty="0" smtClean="0">
                <a:latin typeface="PMingLiU"/>
                <a:cs typeface="PMingLiU"/>
              </a:rPr>
              <a:t>使用 Lions100.org 工具箱的資源</a:t>
            </a:r>
          </a:p>
          <a:p>
            <a:endParaRPr lang="zh-TW" dirty="0"/>
          </a:p>
        </p:txBody>
      </p:sp>
      <p:sp>
        <p:nvSpPr>
          <p:cNvPr id="4" name="Slide Number Placeholder 3"/>
          <p:cNvSpPr>
            <a:spLocks noGrp="1"/>
          </p:cNvSpPr>
          <p:nvPr>
            <p:ph type="sldNum" sz="quarter" idx="10"/>
          </p:nvPr>
        </p:nvSpPr>
        <p:spPr/>
        <p:txBody>
          <a:bodyPr/>
          <a:lstStyle/>
          <a:p>
            <a:fld id="{BD5476F8-3B52-42B2-A1AD-CD382935C8F0}" type="slidenum">
              <a:rPr lang="en-US" smtClean="0">
                <a:solidFill>
                  <a:prstClr val="black"/>
                </a:solidFill>
              </a:rPr>
              <a:pPr/>
              <a:t>2</a:t>
            </a:fld>
            <a:endParaRPr lang="zh-TW">
              <a:solidFill>
                <a:prstClr val="black"/>
              </a:solidFill>
            </a:endParaRPr>
          </a:p>
        </p:txBody>
      </p:sp>
    </p:spTree>
    <p:extLst>
      <p:ext uri="{BB962C8B-B14F-4D97-AF65-F5344CB8AC3E}">
        <p14:creationId xmlns:p14="http://schemas.microsoft.com/office/powerpoint/2010/main" val="1947761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smtClean="0">
                <a:latin typeface="PMingLiU"/>
                <a:cs typeface="PMingLiU"/>
              </a:rPr>
              <a:t>引言 (5分鐘)</a:t>
            </a:r>
            <a:endParaRPr lang="zh-TW" b="1" i="1" dirty="0" smtClean="0"/>
          </a:p>
          <a:p>
            <a:endParaRPr lang="zh-TW" b="1" i="1" dirty="0" smtClean="0"/>
          </a:p>
          <a:p>
            <a:r>
              <a:rPr lang="en-US" b="1" i="1" dirty="0" smtClean="0">
                <a:latin typeface="PMingLiU"/>
                <a:cs typeface="PMingLiU"/>
              </a:rPr>
              <a:t>歡迎學員出席此課程。</a:t>
            </a:r>
            <a:endParaRPr lang="zh-TW" dirty="0" smtClean="0"/>
          </a:p>
          <a:p>
            <a:endParaRPr lang="zh-TW" dirty="0" smtClean="0"/>
          </a:p>
          <a:p>
            <a:r>
              <a:rPr dirty="0" smtClean="0">
                <a:latin typeface="PMingLiU"/>
                <a:cs typeface="PMingLiU"/>
              </a:rPr>
              <a:t>在本課程，我們將探索很多資源來協助您履行您的職責。這些資源包括預算支持計劃、數據和公關資源以及當挑戰來臨時可以回答問題或提供指導的關鍵 LCI 職員之聯繫資訊。 </a:t>
            </a:r>
          </a:p>
          <a:p>
            <a:endParaRPr lang="zh-TW" baseline="0" dirty="0" smtClean="0"/>
          </a:p>
          <a:p>
            <a:endParaRPr lang="zh-TW" dirty="0"/>
          </a:p>
        </p:txBody>
      </p:sp>
      <p:sp>
        <p:nvSpPr>
          <p:cNvPr id="4" name="Slide Number Placeholder 3"/>
          <p:cNvSpPr>
            <a:spLocks noGrp="1"/>
          </p:cNvSpPr>
          <p:nvPr>
            <p:ph type="sldNum" sz="quarter" idx="10"/>
          </p:nvPr>
        </p:nvSpPr>
        <p:spPr/>
        <p:txBody>
          <a:bodyPr/>
          <a:lstStyle/>
          <a:p>
            <a:fld id="{BD5476F8-3B52-42B2-A1AD-CD382935C8F0}" type="slidenum">
              <a:rPr lang="en-US" smtClean="0">
                <a:solidFill>
                  <a:prstClr val="black"/>
                </a:solidFill>
              </a:rPr>
              <a:pPr/>
              <a:t>3</a:t>
            </a:fld>
            <a:endParaRPr lang="zh-TW">
              <a:solidFill>
                <a:prstClr val="black"/>
              </a:solidFill>
            </a:endParaRPr>
          </a:p>
        </p:txBody>
      </p:sp>
    </p:spTree>
    <p:extLst>
      <p:ext uri="{BB962C8B-B14F-4D97-AF65-F5344CB8AC3E}">
        <p14:creationId xmlns:p14="http://schemas.microsoft.com/office/powerpoint/2010/main" val="3379737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smtClean="0">
                <a:latin typeface="PMingLiU"/>
                <a:cs typeface="PMingLiU"/>
              </a:rPr>
              <a:t>單元 4:Lions100.org 工具箱(10分鐘)</a:t>
            </a:r>
            <a:endParaRPr lang="zh-TW" b="1" i="1" dirty="0" smtClean="0"/>
          </a:p>
          <a:p>
            <a:endParaRPr lang="zh-TW" dirty="0" smtClean="0"/>
          </a:p>
          <a:p>
            <a:r>
              <a:rPr dirty="0" smtClean="0">
                <a:latin typeface="PMingLiU"/>
                <a:cs typeface="PMingLiU"/>
              </a:rPr>
              <a:t>網站 www.Lions100.org 是尋找規劃活動和與獅友和非獅友溝通關於百年慶活動的更新和資源最好的地方。花時間熟悉網站的結構和經常訪問，找到新的資源和資訊。當新的資源創建後，發佈在 Lions100.org ，所以我們今天看到的視圖可能會改變，並且在網站的其他部分有其它資源可供瀏覽。今天，我們將簡要介紹一下在工具箱中每個主要頁面的螢幕擷取畫面。 </a:t>
            </a:r>
          </a:p>
          <a:p>
            <a:endParaRPr lang="zh-TW" baseline="0" dirty="0" smtClean="0"/>
          </a:p>
          <a:p>
            <a:r>
              <a:rPr lang="en-US" b="1" i="1" baseline="0" dirty="0" smtClean="0">
                <a:latin typeface="PMingLiU"/>
                <a:cs typeface="PMingLiU"/>
              </a:rPr>
              <a:t>講師注意 :所有的螢幕畫面在2015 年11 月擷取。</a:t>
            </a:r>
          </a:p>
          <a:p>
            <a:endParaRPr lang="zh-TW" baseline="0" dirty="0" smtClean="0"/>
          </a:p>
          <a:p>
            <a:r>
              <a:rPr lang="en-US" b="1" i="1" dirty="0" smtClean="0">
                <a:latin typeface="PMingLiU"/>
                <a:cs typeface="PMingLiU"/>
              </a:rPr>
              <a:t>指導參閱學員手冊第 3 頁， Lions100.org 工具箱中六個主要頁面概述一覽表。</a:t>
            </a:r>
            <a:endParaRPr lang="zh-TW" b="1" i="1" dirty="0" smtClean="0"/>
          </a:p>
          <a:p>
            <a:endParaRPr lang="zh-TW" dirty="0" smtClean="0"/>
          </a:p>
          <a:p>
            <a:endParaRPr lang="zh-TW" dirty="0"/>
          </a:p>
        </p:txBody>
      </p:sp>
      <p:sp>
        <p:nvSpPr>
          <p:cNvPr id="4" name="Slide Number Placeholder 3"/>
          <p:cNvSpPr>
            <a:spLocks noGrp="1"/>
          </p:cNvSpPr>
          <p:nvPr>
            <p:ph type="sldNum" sz="quarter" idx="10"/>
          </p:nvPr>
        </p:nvSpPr>
        <p:spPr/>
        <p:txBody>
          <a:bodyPr/>
          <a:lstStyle/>
          <a:p>
            <a:fld id="{BD5476F8-3B52-42B2-A1AD-CD382935C8F0}" type="slidenum">
              <a:rPr lang="en-US" smtClean="0">
                <a:solidFill>
                  <a:prstClr val="black"/>
                </a:solidFill>
              </a:rPr>
              <a:pPr/>
              <a:t>4</a:t>
            </a:fld>
            <a:endParaRPr lang="zh-TW">
              <a:solidFill>
                <a:prstClr val="black"/>
              </a:solidFill>
            </a:endParaRPr>
          </a:p>
        </p:txBody>
      </p:sp>
    </p:spTree>
    <p:extLst>
      <p:ext uri="{BB962C8B-B14F-4D97-AF65-F5344CB8AC3E}">
        <p14:creationId xmlns:p14="http://schemas.microsoft.com/office/powerpoint/2010/main" val="2236008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97EEB0C-A5D3-4056-8001-82369F7A58D0}" type="slidenum">
              <a:rPr lang="en-US" smtClean="0"/>
              <a:t>5</a:t>
            </a:fld>
            <a:endParaRPr lang="zh-TW"/>
          </a:p>
        </p:txBody>
      </p:sp>
    </p:spTree>
    <p:extLst>
      <p:ext uri="{BB962C8B-B14F-4D97-AF65-F5344CB8AC3E}">
        <p14:creationId xmlns:p14="http://schemas.microsoft.com/office/powerpoint/2010/main" val="3182011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97EEB0C-A5D3-4056-8001-82369F7A58D0}" type="slidenum">
              <a:rPr lang="en-US" smtClean="0"/>
              <a:t>6</a:t>
            </a:fld>
            <a:endParaRPr lang="zh-TW"/>
          </a:p>
        </p:txBody>
      </p:sp>
    </p:spTree>
    <p:extLst>
      <p:ext uri="{BB962C8B-B14F-4D97-AF65-F5344CB8AC3E}">
        <p14:creationId xmlns:p14="http://schemas.microsoft.com/office/powerpoint/2010/main" val="4206370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smtClean="0">
                <a:latin typeface="PMingLiU"/>
                <a:cs typeface="PMingLiU"/>
              </a:rPr>
              <a:t>審視百年慶概述部分中的項目。 </a:t>
            </a:r>
          </a:p>
          <a:p>
            <a:endParaRPr lang="zh-TW" b="1" i="1" dirty="0" smtClean="0"/>
          </a:p>
          <a:p>
            <a:r>
              <a:rPr lang="en-US" b="1" i="1" dirty="0" smtClean="0">
                <a:latin typeface="PMingLiU"/>
                <a:cs typeface="PMingLiU"/>
              </a:rPr>
              <a:t>詢問：</a:t>
            </a:r>
            <a:r>
              <a:rPr lang="en-US" b="0" i="0" dirty="0" smtClean="0">
                <a:latin typeface="PMingLiU"/>
                <a:cs typeface="PMingLiU"/>
              </a:rPr>
              <a:t>任何人已使用任何這些項目嗎?如果是這樣，如何用?</a:t>
            </a:r>
            <a:endParaRPr lang="zh-TW" b="1" i="1" dirty="0" smtClean="0"/>
          </a:p>
          <a:p>
            <a:endParaRPr lang="zh-TW" dirty="0" smtClean="0"/>
          </a:p>
          <a:p>
            <a:endParaRPr lang="zh-TW" dirty="0"/>
          </a:p>
        </p:txBody>
      </p:sp>
      <p:sp>
        <p:nvSpPr>
          <p:cNvPr id="4" name="Slide Number Placeholder 3"/>
          <p:cNvSpPr>
            <a:spLocks noGrp="1"/>
          </p:cNvSpPr>
          <p:nvPr>
            <p:ph type="sldNum" sz="quarter" idx="10"/>
          </p:nvPr>
        </p:nvSpPr>
        <p:spPr/>
        <p:txBody>
          <a:bodyPr/>
          <a:lstStyle/>
          <a:p>
            <a:fld id="{BD5476F8-3B52-42B2-A1AD-CD382935C8F0}" type="slidenum">
              <a:rPr lang="en-US" smtClean="0">
                <a:solidFill>
                  <a:prstClr val="black"/>
                </a:solidFill>
              </a:rPr>
              <a:pPr/>
              <a:t>7</a:t>
            </a:fld>
            <a:endParaRPr lang="zh-TW">
              <a:solidFill>
                <a:prstClr val="black"/>
              </a:solidFill>
            </a:endParaRPr>
          </a:p>
        </p:txBody>
      </p:sp>
    </p:spTree>
    <p:extLst>
      <p:ext uri="{BB962C8B-B14F-4D97-AF65-F5344CB8AC3E}">
        <p14:creationId xmlns:p14="http://schemas.microsoft.com/office/powerpoint/2010/main" val="2236008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smtClean="0">
                <a:latin typeface="PMingLiU"/>
                <a:cs typeface="PMingLiU"/>
              </a:rPr>
              <a:t>審視百年慶服務挑戰部分中的項目。 </a:t>
            </a:r>
          </a:p>
          <a:p>
            <a:endParaRPr lang="zh-TW" b="1" i="1" dirty="0" smtClean="0"/>
          </a:p>
          <a:p>
            <a:r>
              <a:rPr lang="en-US" b="1" i="1" dirty="0" smtClean="0">
                <a:latin typeface="PMingLiU"/>
                <a:cs typeface="PMingLiU"/>
              </a:rPr>
              <a:t>詢問:</a:t>
            </a:r>
            <a:r>
              <a:rPr lang="en-US" b="0" i="0" dirty="0" smtClean="0">
                <a:latin typeface="PMingLiU"/>
                <a:cs typeface="PMingLiU"/>
              </a:rPr>
              <a:t>任何人已使用任何這些項目嗎?如果是這樣，如何用?</a:t>
            </a:r>
            <a:endParaRPr lang="zh-TW" b="1" i="1" dirty="0" smtClean="0"/>
          </a:p>
          <a:p>
            <a:endParaRPr lang="zh-TW" dirty="0" smtClean="0"/>
          </a:p>
          <a:p>
            <a:endParaRPr lang="zh-TW" dirty="0"/>
          </a:p>
        </p:txBody>
      </p:sp>
      <p:sp>
        <p:nvSpPr>
          <p:cNvPr id="4" name="Slide Number Placeholder 3"/>
          <p:cNvSpPr>
            <a:spLocks noGrp="1"/>
          </p:cNvSpPr>
          <p:nvPr>
            <p:ph type="sldNum" sz="quarter" idx="10"/>
          </p:nvPr>
        </p:nvSpPr>
        <p:spPr/>
        <p:txBody>
          <a:bodyPr/>
          <a:lstStyle/>
          <a:p>
            <a:fld id="{BD5476F8-3B52-42B2-A1AD-CD382935C8F0}" type="slidenum">
              <a:rPr lang="en-US" smtClean="0">
                <a:solidFill>
                  <a:prstClr val="black"/>
                </a:solidFill>
              </a:rPr>
              <a:pPr/>
              <a:t>8</a:t>
            </a:fld>
            <a:endParaRPr lang="zh-TW">
              <a:solidFill>
                <a:prstClr val="black"/>
              </a:solidFill>
            </a:endParaRPr>
          </a:p>
        </p:txBody>
      </p:sp>
    </p:spTree>
    <p:extLst>
      <p:ext uri="{BB962C8B-B14F-4D97-AF65-F5344CB8AC3E}">
        <p14:creationId xmlns:p14="http://schemas.microsoft.com/office/powerpoint/2010/main" val="2236008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smtClean="0">
                <a:latin typeface="PMingLiU"/>
                <a:cs typeface="PMingLiU"/>
              </a:rPr>
              <a:t>審視百年慶服務挑戰部分中的項目。 </a:t>
            </a:r>
          </a:p>
          <a:p>
            <a:endParaRPr lang="zh-TW" b="1" i="1" dirty="0" smtClean="0"/>
          </a:p>
          <a:p>
            <a:r>
              <a:rPr lang="en-US" b="1" i="1" dirty="0" smtClean="0">
                <a:latin typeface="PMingLiU"/>
                <a:cs typeface="PMingLiU"/>
              </a:rPr>
              <a:t>詢問:</a:t>
            </a:r>
            <a:r>
              <a:rPr lang="en-US" b="0" i="0" dirty="0" smtClean="0">
                <a:latin typeface="PMingLiU"/>
                <a:cs typeface="PMingLiU"/>
              </a:rPr>
              <a:t>任何人已使用任何這些項目嗎?如果是這樣，如何用?</a:t>
            </a:r>
            <a:endParaRPr lang="zh-TW" b="1" i="1" dirty="0" smtClean="0"/>
          </a:p>
          <a:p>
            <a:endParaRPr lang="zh-TW" dirty="0" smtClean="0"/>
          </a:p>
          <a:p>
            <a:endParaRPr lang="zh-TW" dirty="0"/>
          </a:p>
        </p:txBody>
      </p:sp>
      <p:sp>
        <p:nvSpPr>
          <p:cNvPr id="4" name="Slide Number Placeholder 3"/>
          <p:cNvSpPr>
            <a:spLocks noGrp="1"/>
          </p:cNvSpPr>
          <p:nvPr>
            <p:ph type="sldNum" sz="quarter" idx="10"/>
          </p:nvPr>
        </p:nvSpPr>
        <p:spPr/>
        <p:txBody>
          <a:bodyPr/>
          <a:lstStyle/>
          <a:p>
            <a:fld id="{BD5476F8-3B52-42B2-A1AD-CD382935C8F0}" type="slidenum">
              <a:rPr lang="en-US" smtClean="0">
                <a:solidFill>
                  <a:prstClr val="black"/>
                </a:solidFill>
              </a:rPr>
              <a:pPr/>
              <a:t>9</a:t>
            </a:fld>
            <a:endParaRPr lang="zh-TW">
              <a:solidFill>
                <a:prstClr val="black"/>
              </a:solidFill>
            </a:endParaRPr>
          </a:p>
        </p:txBody>
      </p:sp>
    </p:spTree>
    <p:extLst>
      <p:ext uri="{BB962C8B-B14F-4D97-AF65-F5344CB8AC3E}">
        <p14:creationId xmlns:p14="http://schemas.microsoft.com/office/powerpoint/2010/main" val="2236008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smtClean="0">
                <a:latin typeface="PMingLiU"/>
                <a:cs typeface="PMingLiU"/>
              </a:rPr>
              <a:t>審視百年慶協調員中心部分的項目。 </a:t>
            </a:r>
          </a:p>
          <a:p>
            <a:endParaRPr lang="zh-TW" b="1" i="1" dirty="0" smtClean="0"/>
          </a:p>
          <a:p>
            <a:r>
              <a:rPr lang="en-US" b="1" i="1" dirty="0" smtClean="0">
                <a:latin typeface="PMingLiU"/>
                <a:cs typeface="PMingLiU"/>
              </a:rPr>
              <a:t>詢問:</a:t>
            </a:r>
            <a:r>
              <a:rPr lang="en-US" b="0" i="0" dirty="0" smtClean="0">
                <a:latin typeface="PMingLiU"/>
                <a:cs typeface="PMingLiU"/>
              </a:rPr>
              <a:t>任何人已使用任何這些項目嗎?如果是這樣，如何用?</a:t>
            </a:r>
            <a:endParaRPr lang="zh-TW" b="1" i="1" dirty="0" smtClean="0"/>
          </a:p>
          <a:p>
            <a:endParaRPr lang="zh-TW" dirty="0" smtClean="0"/>
          </a:p>
          <a:p>
            <a:endParaRPr lang="zh-TW" dirty="0"/>
          </a:p>
        </p:txBody>
      </p:sp>
      <p:sp>
        <p:nvSpPr>
          <p:cNvPr id="4" name="Slide Number Placeholder 3"/>
          <p:cNvSpPr>
            <a:spLocks noGrp="1"/>
          </p:cNvSpPr>
          <p:nvPr>
            <p:ph type="sldNum" sz="quarter" idx="10"/>
          </p:nvPr>
        </p:nvSpPr>
        <p:spPr/>
        <p:txBody>
          <a:bodyPr/>
          <a:lstStyle/>
          <a:p>
            <a:fld id="{BD5476F8-3B52-42B2-A1AD-CD382935C8F0}" type="slidenum">
              <a:rPr lang="en-US" smtClean="0">
                <a:solidFill>
                  <a:prstClr val="black"/>
                </a:solidFill>
              </a:rPr>
              <a:pPr/>
              <a:t>10</a:t>
            </a:fld>
            <a:endParaRPr lang="zh-TW">
              <a:solidFill>
                <a:prstClr val="black"/>
              </a:solidFill>
            </a:endParaRPr>
          </a:p>
        </p:txBody>
      </p:sp>
    </p:spTree>
    <p:extLst>
      <p:ext uri="{BB962C8B-B14F-4D97-AF65-F5344CB8AC3E}">
        <p14:creationId xmlns:p14="http://schemas.microsoft.com/office/powerpoint/2010/main" val="2236008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smtClean="0">
                <a:latin typeface="PMingLiU"/>
                <a:cs typeface="PMingLiU"/>
              </a:rPr>
              <a:t>審視百年慶分會百年慶資源部分的項目。 </a:t>
            </a:r>
          </a:p>
          <a:p>
            <a:endParaRPr lang="zh-TW" b="1" i="1" dirty="0" smtClean="0"/>
          </a:p>
          <a:p>
            <a:r>
              <a:rPr lang="en-US" b="1" i="1" dirty="0" smtClean="0">
                <a:latin typeface="PMingLiU"/>
                <a:cs typeface="PMingLiU"/>
              </a:rPr>
              <a:t>詢問:</a:t>
            </a:r>
            <a:r>
              <a:rPr lang="en-US" b="0" i="0" dirty="0" smtClean="0">
                <a:latin typeface="PMingLiU"/>
                <a:cs typeface="PMingLiU"/>
              </a:rPr>
              <a:t>任何人已使用任何這些項目嗎?如果是這樣，如何用?</a:t>
            </a:r>
            <a:endParaRPr lang="zh-TW" b="1" i="1" dirty="0" smtClean="0"/>
          </a:p>
          <a:p>
            <a:endParaRPr lang="zh-TW" dirty="0" smtClean="0"/>
          </a:p>
          <a:p>
            <a:endParaRPr lang="zh-TW" dirty="0"/>
          </a:p>
        </p:txBody>
      </p:sp>
      <p:sp>
        <p:nvSpPr>
          <p:cNvPr id="4" name="Slide Number Placeholder 3"/>
          <p:cNvSpPr>
            <a:spLocks noGrp="1"/>
          </p:cNvSpPr>
          <p:nvPr>
            <p:ph type="sldNum" sz="quarter" idx="10"/>
          </p:nvPr>
        </p:nvSpPr>
        <p:spPr/>
        <p:txBody>
          <a:bodyPr/>
          <a:lstStyle/>
          <a:p>
            <a:fld id="{BD5476F8-3B52-42B2-A1AD-CD382935C8F0}" type="slidenum">
              <a:rPr lang="en-US" smtClean="0">
                <a:solidFill>
                  <a:prstClr val="black"/>
                </a:solidFill>
              </a:rPr>
              <a:pPr/>
              <a:t>11</a:t>
            </a:fld>
            <a:endParaRPr lang="zh-TW">
              <a:solidFill>
                <a:prstClr val="black"/>
              </a:solidFill>
            </a:endParaRPr>
          </a:p>
        </p:txBody>
      </p:sp>
    </p:spTree>
    <p:extLst>
      <p:ext uri="{BB962C8B-B14F-4D97-AF65-F5344CB8AC3E}">
        <p14:creationId xmlns:p14="http://schemas.microsoft.com/office/powerpoint/2010/main" val="2236008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smtClean="0">
                <a:latin typeface="PMingLiU"/>
                <a:cs typeface="PMingLiU"/>
              </a:rPr>
              <a:t>審視百年慶宣導和廣告部分的項目。 </a:t>
            </a:r>
          </a:p>
          <a:p>
            <a:endParaRPr lang="zh-TW" b="1" i="1" dirty="0" smtClean="0"/>
          </a:p>
          <a:p>
            <a:r>
              <a:rPr lang="en-US" b="1" i="1" dirty="0" smtClean="0">
                <a:latin typeface="PMingLiU"/>
                <a:cs typeface="PMingLiU"/>
              </a:rPr>
              <a:t>詢問:</a:t>
            </a:r>
            <a:r>
              <a:rPr lang="en-US" b="0" i="0" dirty="0" smtClean="0">
                <a:latin typeface="PMingLiU"/>
                <a:cs typeface="PMingLiU"/>
              </a:rPr>
              <a:t>任何人已使用任何這些項目嗎?如果是這樣，如何用?</a:t>
            </a:r>
          </a:p>
          <a:p>
            <a:endParaRPr lang="zh-TW" b="0" i="0" baseline="0" dirty="0" smtClean="0"/>
          </a:p>
          <a:p>
            <a:r>
              <a:rPr lang="en-US" b="0" i="0" baseline="0" dirty="0" smtClean="0">
                <a:latin typeface="PMingLiU"/>
                <a:cs typeface="PMingLiU"/>
              </a:rPr>
              <a:t>正如我們所看到， Lions100.org 已經提供廣泛的您可以使用之工具和資源。 </a:t>
            </a:r>
          </a:p>
          <a:p>
            <a:endParaRPr lang="zh-TW" b="0" i="0" baseline="0" dirty="0" smtClean="0"/>
          </a:p>
          <a:p>
            <a:r>
              <a:rPr lang="en-US" b="1" i="1" baseline="0" dirty="0" smtClean="0">
                <a:latin typeface="PMingLiU"/>
                <a:cs typeface="PMingLiU"/>
              </a:rPr>
              <a:t>詢問:</a:t>
            </a:r>
            <a:r>
              <a:rPr lang="en-US" b="0" i="0" baseline="0" dirty="0" smtClean="0">
                <a:latin typeface="PMingLiU"/>
                <a:cs typeface="PMingLiU"/>
              </a:rPr>
              <a:t>還有甚麼尚未透過 Lions100.org 提供的其它資源，可能有助於您履行您的職責之工作嗎?</a:t>
            </a:r>
          </a:p>
          <a:p>
            <a:endParaRPr lang="zh-TW" b="0" i="0" baseline="0" dirty="0" smtClean="0"/>
          </a:p>
          <a:p>
            <a:r>
              <a:rPr lang="en-US" b="1" i="1" baseline="0" dirty="0" smtClean="0">
                <a:latin typeface="PMingLiU"/>
                <a:cs typeface="PMingLiU"/>
              </a:rPr>
              <a:t>紀錄學員對新資源的想法於圖表紙上。</a:t>
            </a:r>
            <a:endParaRPr lang="zh-TW" b="1" i="1" dirty="0" smtClean="0"/>
          </a:p>
          <a:p>
            <a:endParaRPr lang="zh-TW" dirty="0" smtClean="0"/>
          </a:p>
          <a:p>
            <a:endParaRPr lang="zh-TW" dirty="0"/>
          </a:p>
        </p:txBody>
      </p:sp>
      <p:sp>
        <p:nvSpPr>
          <p:cNvPr id="4" name="Slide Number Placeholder 3"/>
          <p:cNvSpPr>
            <a:spLocks noGrp="1"/>
          </p:cNvSpPr>
          <p:nvPr>
            <p:ph type="sldNum" sz="quarter" idx="10"/>
          </p:nvPr>
        </p:nvSpPr>
        <p:spPr/>
        <p:txBody>
          <a:bodyPr/>
          <a:lstStyle/>
          <a:p>
            <a:fld id="{BD5476F8-3B52-42B2-A1AD-CD382935C8F0}" type="slidenum">
              <a:rPr lang="en-US" smtClean="0">
                <a:solidFill>
                  <a:prstClr val="black"/>
                </a:solidFill>
              </a:rPr>
              <a:pPr/>
              <a:t>12</a:t>
            </a:fld>
            <a:endParaRPr lang="zh-TW">
              <a:solidFill>
                <a:prstClr val="black"/>
              </a:solidFill>
            </a:endParaRPr>
          </a:p>
        </p:txBody>
      </p:sp>
    </p:spTree>
    <p:extLst>
      <p:ext uri="{BB962C8B-B14F-4D97-AF65-F5344CB8AC3E}">
        <p14:creationId xmlns:p14="http://schemas.microsoft.com/office/powerpoint/2010/main" val="2236008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97EEB0C-A5D3-4056-8001-82369F7A58D0}" type="slidenum">
              <a:rPr lang="en-US" smtClean="0"/>
              <a:t>13</a:t>
            </a:fld>
            <a:endParaRPr lang="zh-TW"/>
          </a:p>
        </p:txBody>
      </p:sp>
    </p:spTree>
    <p:extLst>
      <p:ext uri="{BB962C8B-B14F-4D97-AF65-F5344CB8AC3E}">
        <p14:creationId xmlns:p14="http://schemas.microsoft.com/office/powerpoint/2010/main" val="2887198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smtClean="0">
                <a:latin typeface="PMingLiU"/>
                <a:cs typeface="PMingLiU"/>
              </a:rPr>
              <a:t>鼓勵協作時您著重於誰?</a:t>
            </a:r>
            <a:r>
              <a:rPr lang="en-US" u="none" baseline="0" dirty="0" smtClean="0">
                <a:latin typeface="PMingLiU"/>
                <a:cs typeface="PMingLiU"/>
              </a:rPr>
              <a:t>  </a:t>
            </a:r>
          </a:p>
          <a:p>
            <a:endParaRPr lang="zh-TW" u="none" baseline="0" dirty="0" smtClean="0"/>
          </a:p>
          <a:p>
            <a:r>
              <a:rPr dirty="0" smtClean="0">
                <a:latin typeface="PMingLiU"/>
                <a:cs typeface="PMingLiU"/>
              </a:rPr>
              <a:t>正如您所知，百年慶團隊包括百年慶行動委員會、複合區/單區百年慶協調員、區百年慶協調員和各分會百年慶召集人。</a:t>
            </a:r>
            <a:r>
              <a:rPr lang="en-US" u="none" baseline="0" dirty="0" smtClean="0">
                <a:latin typeface="PMingLiU"/>
                <a:cs typeface="PMingLiU"/>
              </a:rPr>
              <a:t>所有這些群組協同工作將是有利的，而且您可以鼓勵他們這樣做; 然而，身為單區百年慶協調員，您的主要焦點將是鼓勵您的分會百年慶召集人之間的協作。  </a:t>
            </a:r>
          </a:p>
          <a:p>
            <a:endParaRPr lang="zh-TW" u="none" baseline="0" dirty="0" smtClean="0"/>
          </a:p>
          <a:p>
            <a:pPr defTabSz="931774">
              <a:defRPr/>
            </a:pPr>
            <a:r>
              <a:rPr lang="en-US" u="none" dirty="0" smtClean="0">
                <a:latin typeface="PMingLiU"/>
                <a:cs typeface="PMingLiU"/>
              </a:rPr>
              <a:t>花點時間考慮為什麼鼓勵您的分會百年慶召集人協作會有利於您。回想一下本課程開頭時我們所做的活動。透過協同工作他們可能獲得一些什麼積極的成果?</a:t>
            </a:r>
          </a:p>
          <a:p>
            <a:endParaRPr lang="zh-TW" u="none" baseline="0" dirty="0" smtClean="0"/>
          </a:p>
          <a:p>
            <a:pPr defTabSz="931774">
              <a:defRPr/>
            </a:pPr>
            <a:r>
              <a:rPr dirty="0" smtClean="0">
                <a:latin typeface="PMingLiU"/>
                <a:cs typeface="PMingLiU"/>
              </a:rPr>
              <a:t>讓2-4位學員回答。</a:t>
            </a:r>
            <a:r>
              <a:rPr lang="en-US" b="1" i="1" baseline="0" dirty="0" smtClean="0">
                <a:latin typeface="PMingLiU"/>
                <a:cs typeface="PMingLiU"/>
              </a:rPr>
              <a:t>   例子在下一張投影片突出顯示。 </a:t>
            </a:r>
          </a:p>
          <a:p>
            <a:endParaRPr lang="zh-TW" baseline="0" dirty="0" smtClean="0"/>
          </a:p>
        </p:txBody>
      </p:sp>
    </p:spTree>
    <p:extLst>
      <p:ext uri="{BB962C8B-B14F-4D97-AF65-F5344CB8AC3E}">
        <p14:creationId xmlns:p14="http://schemas.microsoft.com/office/powerpoint/2010/main" val="2369031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97EEB0C-A5D3-4056-8001-82369F7A58D0}" type="slidenum">
              <a:rPr lang="en-US" smtClean="0"/>
              <a:t>15</a:t>
            </a:fld>
            <a:endParaRPr lang="zh-TW"/>
          </a:p>
        </p:txBody>
      </p:sp>
    </p:spTree>
    <p:extLst>
      <p:ext uri="{BB962C8B-B14F-4D97-AF65-F5344CB8AC3E}">
        <p14:creationId xmlns:p14="http://schemas.microsoft.com/office/powerpoint/2010/main" val="32040104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97EEB0C-A5D3-4056-8001-82369F7A58D0}" type="slidenum">
              <a:rPr lang="en-US" smtClean="0"/>
              <a:t>16</a:t>
            </a:fld>
            <a:endParaRPr lang="zh-TW"/>
          </a:p>
        </p:txBody>
      </p:sp>
    </p:spTree>
    <p:extLst>
      <p:ext uri="{BB962C8B-B14F-4D97-AF65-F5344CB8AC3E}">
        <p14:creationId xmlns:p14="http://schemas.microsoft.com/office/powerpoint/2010/main" val="12217867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97EEB0C-A5D3-4056-8001-82369F7A58D0}" type="slidenum">
              <a:rPr lang="en-US" smtClean="0"/>
              <a:t>17</a:t>
            </a:fld>
            <a:endParaRPr lang="zh-TW"/>
          </a:p>
        </p:txBody>
      </p:sp>
    </p:spTree>
    <p:extLst>
      <p:ext uri="{BB962C8B-B14F-4D97-AF65-F5344CB8AC3E}">
        <p14:creationId xmlns:p14="http://schemas.microsoft.com/office/powerpoint/2010/main" val="3606977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23">
              <a:defRPr/>
            </a:pPr>
            <a:r>
              <a:rPr lang="en-US" b="1" i="1" dirty="0" smtClean="0">
                <a:latin typeface="PMingLiU"/>
                <a:cs typeface="PMingLiU"/>
              </a:rPr>
              <a:t>單元1：激勵的類型(22分鐘)</a:t>
            </a:r>
            <a:endParaRPr lang="zh-TW" b="1" i="1" dirty="0" smtClean="0"/>
          </a:p>
          <a:p>
            <a:pPr defTabSz="931723">
              <a:defRPr/>
            </a:pPr>
            <a:endParaRPr lang="zh-TW" dirty="0" smtClean="0"/>
          </a:p>
          <a:p>
            <a:pPr defTabSz="931723">
              <a:defRPr/>
            </a:pPr>
            <a:r>
              <a:rPr dirty="0" smtClean="0">
                <a:latin typeface="PMingLiU"/>
                <a:cs typeface="PMingLiU"/>
              </a:rPr>
              <a:t>我們將開始討論兩種激勵的類型。 </a:t>
            </a:r>
            <a:endParaRPr lang="zh-TW" dirty="0" smtClean="0"/>
          </a:p>
          <a:p>
            <a:endParaRPr lang="zh-TW" dirty="0"/>
          </a:p>
        </p:txBody>
      </p:sp>
      <p:sp>
        <p:nvSpPr>
          <p:cNvPr id="4" name="Slide Number Placeholder 3"/>
          <p:cNvSpPr>
            <a:spLocks noGrp="1"/>
          </p:cNvSpPr>
          <p:nvPr>
            <p:ph type="sldNum" sz="quarter" idx="10"/>
          </p:nvPr>
        </p:nvSpPr>
        <p:spPr/>
        <p:txBody>
          <a:bodyPr/>
          <a:lstStyle/>
          <a:p>
            <a:fld id="{8EECA705-043D-481D-A060-CA1BB10E6AEC}" type="slidenum">
              <a:rPr lang="en-US" smtClean="0">
                <a:solidFill>
                  <a:prstClr val="black"/>
                </a:solidFill>
              </a:rPr>
              <a:pPr/>
              <a:t>18</a:t>
            </a:fld>
            <a:endParaRPr lang="zh-TW" altLang="en-US">
              <a:solidFill>
                <a:prstClr val="black"/>
              </a:solidFill>
            </a:endParaRPr>
          </a:p>
        </p:txBody>
      </p:sp>
    </p:spTree>
    <p:extLst>
      <p:ext uri="{BB962C8B-B14F-4D97-AF65-F5344CB8AC3E}">
        <p14:creationId xmlns:p14="http://schemas.microsoft.com/office/powerpoint/2010/main" val="32658504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PMingLiU"/>
                <a:cs typeface="PMingLiU"/>
              </a:rPr>
              <a:t>告訴學員參閱學員手冊第1頁。 </a:t>
            </a:r>
          </a:p>
          <a:p>
            <a:endParaRPr lang="zh-TW" dirty="0"/>
          </a:p>
          <a:p>
            <a:r>
              <a:rPr dirty="0" smtClean="0">
                <a:latin typeface="PMingLiU"/>
                <a:cs typeface="PMingLiU"/>
              </a:rPr>
              <a:t>丹尼爾．品克是一位行為、管理和業務領域受歡迎的美國作家。2009 年，品克出版一本暢銷書稱為，</a:t>
            </a:r>
            <a:r>
              <a:rPr i="1" dirty="0" smtClean="0">
                <a:latin typeface="PMingLiU"/>
                <a:cs typeface="PMingLiU"/>
              </a:rPr>
              <a:t>驅動力:</a:t>
            </a:r>
            <a:r>
              <a:rPr lang="en-US" i="1" dirty="0">
                <a:latin typeface="PMingLiU"/>
                <a:cs typeface="PMingLiU"/>
              </a:rPr>
              <a:t>關於是什麼激勵我們，令人吃驚的真相。</a:t>
            </a:r>
            <a:r>
              <a:rPr dirty="0" smtClean="0">
                <a:latin typeface="PMingLiU"/>
                <a:cs typeface="PMingLiU"/>
              </a:rPr>
              <a:t> </a:t>
            </a:r>
          </a:p>
          <a:p>
            <a:endParaRPr lang="zh-TW" dirty="0"/>
          </a:p>
          <a:p>
            <a:pPr defTabSz="931723">
              <a:defRPr/>
            </a:pPr>
            <a:r>
              <a:rPr dirty="0" smtClean="0">
                <a:latin typeface="PMingLiU"/>
                <a:cs typeface="PMingLiU"/>
              </a:rPr>
              <a:t>在他的書中，品克介紹兩種人們受到激勵主要的方式，每種類型導致成功的表現結果的條件和所必需的件: 外在激勵和內在激勵。 </a:t>
            </a:r>
          </a:p>
          <a:p>
            <a:pPr defTabSz="931723">
              <a:defRPr/>
            </a:pPr>
            <a:endParaRPr lang="zh-TW" dirty="0"/>
          </a:p>
          <a:p>
            <a:pPr defTabSz="931723">
              <a:defRPr/>
            </a:pPr>
            <a:r>
              <a:rPr dirty="0" smtClean="0">
                <a:latin typeface="PMingLiU"/>
                <a:cs typeface="PMingLiU"/>
              </a:rPr>
              <a:t>我們今天的課程，我們將簡化這些專門用語，並稱它們為: </a:t>
            </a:r>
          </a:p>
          <a:p>
            <a:pPr marL="174698" indent="-174698" defTabSz="931723">
              <a:buFont typeface="Calibri" panose="020F0502020204030204" pitchFamily="34" charset="0"/>
              <a:buChar char="*"/>
              <a:defRPr/>
            </a:pPr>
            <a:r>
              <a:rPr dirty="0" err="1" smtClean="0">
                <a:latin typeface="PMingLiU"/>
                <a:cs typeface="PMingLiU"/>
              </a:rPr>
              <a:t>外在激勵</a:t>
            </a:r>
            <a:r>
              <a:rPr lang="en-US" dirty="0" smtClean="0">
                <a:latin typeface="PMingLiU"/>
                <a:cs typeface="PMingLiU"/>
              </a:rPr>
              <a:t>  </a:t>
            </a:r>
            <a:r>
              <a:rPr dirty="0" err="1" smtClean="0">
                <a:latin typeface="PMingLiU"/>
                <a:cs typeface="PMingLiU"/>
              </a:rPr>
              <a:t>內在激勵</a:t>
            </a:r>
            <a:endParaRPr dirty="0" smtClean="0">
              <a:latin typeface="PMingLiU"/>
              <a:cs typeface="PMingLiU"/>
            </a:endParaRPr>
          </a:p>
          <a:p>
            <a:pPr defTabSz="931723">
              <a:defRPr/>
            </a:pPr>
            <a:r>
              <a:rPr dirty="0" smtClean="0">
                <a:latin typeface="PMingLiU"/>
                <a:cs typeface="PMingLiU"/>
              </a:rPr>
              <a:t> </a:t>
            </a:r>
          </a:p>
          <a:p>
            <a:endParaRPr lang="zh-TW" dirty="0"/>
          </a:p>
          <a:p>
            <a:r>
              <a:rPr dirty="0" smtClean="0">
                <a:latin typeface="PMingLiU"/>
                <a:cs typeface="PMingLiU"/>
              </a:rPr>
              <a:t> </a:t>
            </a:r>
          </a:p>
          <a:p>
            <a:endParaRPr lang="zh-TW" dirty="0"/>
          </a:p>
        </p:txBody>
      </p:sp>
      <p:sp>
        <p:nvSpPr>
          <p:cNvPr id="4" name="Slide Number Placeholder 3"/>
          <p:cNvSpPr>
            <a:spLocks noGrp="1"/>
          </p:cNvSpPr>
          <p:nvPr>
            <p:ph type="sldNum" sz="quarter" idx="10"/>
          </p:nvPr>
        </p:nvSpPr>
        <p:spPr/>
        <p:txBody>
          <a:bodyPr/>
          <a:lstStyle/>
          <a:p>
            <a:fld id="{8EECA705-043D-481D-A060-CA1BB10E6AEC}" type="slidenum">
              <a:rPr lang="en-US" smtClean="0">
                <a:solidFill>
                  <a:prstClr val="black"/>
                </a:solidFill>
              </a:rPr>
              <a:pPr/>
              <a:t>19</a:t>
            </a:fld>
            <a:endParaRPr lang="zh-TW" altLang="en-US">
              <a:solidFill>
                <a:prstClr val="black"/>
              </a:solidFill>
            </a:endParaRPr>
          </a:p>
        </p:txBody>
      </p:sp>
    </p:spTree>
    <p:extLst>
      <p:ext uri="{BB962C8B-B14F-4D97-AF65-F5344CB8AC3E}">
        <p14:creationId xmlns:p14="http://schemas.microsoft.com/office/powerpoint/2010/main" val="21194358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smtClean="0">
                <a:latin typeface="PMingLiU"/>
                <a:cs typeface="PMingLiU"/>
              </a:rPr>
              <a:t>外在激勵與我們傳統的理解人們是如何受激勵是一致的。它是指由於外部的、實質的獎勵之結果，激勵去</a:t>
            </a:r>
            <a:r>
              <a:rPr b="1" dirty="0" smtClean="0">
                <a:latin typeface="PMingLiU"/>
                <a:cs typeface="PMingLiU"/>
              </a:rPr>
              <a:t>行動</a:t>
            </a:r>
            <a:r>
              <a:rPr b="1" u="sng" dirty="0" smtClean="0">
                <a:latin typeface="PMingLiU"/>
                <a:cs typeface="PMingLiU"/>
              </a:rPr>
              <a:t>或</a:t>
            </a:r>
            <a:r>
              <a:rPr i="1" dirty="0" smtClean="0">
                <a:latin typeface="PMingLiU"/>
                <a:cs typeface="PMingLiU"/>
              </a:rPr>
              <a:t>必然的結果</a:t>
            </a:r>
            <a:r>
              <a:rPr dirty="0" smtClean="0">
                <a:latin typeface="PMingLiU"/>
                <a:cs typeface="PMingLiU"/>
              </a:rPr>
              <a:t>。 </a:t>
            </a:r>
          </a:p>
          <a:p>
            <a:endParaRPr lang="zh-TW" dirty="0"/>
          </a:p>
          <a:p>
            <a:r>
              <a:rPr lang="en-US" b="1" i="1" dirty="0">
                <a:latin typeface="PMingLiU"/>
                <a:cs typeface="PMingLiU"/>
              </a:rPr>
              <a:t>詢問 </a:t>
            </a:r>
            <a:r>
              <a:rPr dirty="0" smtClean="0">
                <a:latin typeface="PMingLiU"/>
                <a:cs typeface="PMingLiU"/>
              </a:rPr>
              <a:t>:誰能想到外在激勵的一個例子?您的例子可以是從您的日常生活，或是獅子會相關的事情。 </a:t>
            </a:r>
          </a:p>
          <a:p>
            <a:endParaRPr lang="zh-TW" dirty="0"/>
          </a:p>
          <a:p>
            <a:r>
              <a:rPr lang="en-US" b="1" i="1" dirty="0">
                <a:latin typeface="PMingLiU"/>
                <a:cs typeface="PMingLiU"/>
              </a:rPr>
              <a:t>允許幾位學員回應，必要時附上例子; 在翻頁圖表紙上記錄回應，並鼓勵各學員參閱學員手冊第1頁上的定義和例子。 </a:t>
            </a:r>
          </a:p>
          <a:p>
            <a:endParaRPr lang="zh-TW" b="1" i="1" dirty="0"/>
          </a:p>
          <a:p>
            <a:r>
              <a:rPr lang="en-US" b="1" i="1" dirty="0">
                <a:latin typeface="PMingLiU"/>
                <a:cs typeface="PMingLiU"/>
              </a:rPr>
              <a:t>下面是一些一般的例子;您可能希望涉及在您的地區/文化的一些具體例子: </a:t>
            </a:r>
          </a:p>
          <a:p>
            <a:endParaRPr lang="zh-TW" b="1" i="1" dirty="0"/>
          </a:p>
          <a:p>
            <a:pPr marL="174698" indent="-174698">
              <a:buFont typeface="Calibri" panose="020F0502020204030204" pitchFamily="34" charset="0"/>
              <a:buChar char="–"/>
            </a:pPr>
            <a:r>
              <a:rPr lang="en-US" b="1" i="1" dirty="0">
                <a:latin typeface="PMingLiU"/>
                <a:cs typeface="PMingLiU"/>
              </a:rPr>
              <a:t>金錢</a:t>
            </a:r>
          </a:p>
          <a:p>
            <a:pPr marL="174698" indent="-174698">
              <a:buFont typeface="Calibri" panose="020F0502020204030204" pitchFamily="34" charset="0"/>
              <a:buChar char="–"/>
            </a:pPr>
            <a:r>
              <a:rPr lang="en-US" b="1" i="1" dirty="0">
                <a:latin typeface="PMingLiU"/>
                <a:cs typeface="PMingLiU"/>
              </a:rPr>
              <a:t>獎勵 </a:t>
            </a:r>
          </a:p>
          <a:p>
            <a:pPr marL="174698" indent="-174698">
              <a:buFont typeface="Calibri" panose="020F0502020204030204" pitchFamily="34" charset="0"/>
              <a:buChar char="–"/>
            </a:pPr>
            <a:r>
              <a:rPr lang="en-US" b="1" i="1" dirty="0">
                <a:latin typeface="PMingLiU"/>
                <a:cs typeface="PMingLiU"/>
              </a:rPr>
              <a:t>公開表揚</a:t>
            </a:r>
          </a:p>
          <a:p>
            <a:pPr marL="174698" indent="-174698">
              <a:buFont typeface="Calibri" panose="020F0502020204030204" pitchFamily="34" charset="0"/>
              <a:buChar char="–"/>
            </a:pPr>
            <a:r>
              <a:rPr lang="en-US" b="1" i="1" dirty="0">
                <a:latin typeface="PMingLiU"/>
                <a:cs typeface="PMingLiU"/>
              </a:rPr>
              <a:t>提升職位及/或增加權力/責任</a:t>
            </a:r>
          </a:p>
          <a:p>
            <a:pPr marL="174698" indent="-174698">
              <a:buFont typeface="Calibri" panose="020F0502020204030204" pitchFamily="34" charset="0"/>
              <a:buChar char="–"/>
            </a:pPr>
            <a:r>
              <a:rPr lang="en-US" b="1" i="1" dirty="0">
                <a:latin typeface="PMingLiU"/>
                <a:cs typeface="PMingLiU"/>
              </a:rPr>
              <a:t>害怕失去一個人的地位、權力及/或聲譽</a:t>
            </a:r>
          </a:p>
          <a:p>
            <a:pPr marL="174698" indent="-174698">
              <a:buFont typeface="Arial" panose="020B0604020202020204" pitchFamily="34" charset="0"/>
              <a:buChar char="•"/>
            </a:pPr>
            <a:endParaRPr lang="zh-TW" b="1" dirty="0"/>
          </a:p>
          <a:p>
            <a:r>
              <a:rPr dirty="0" smtClean="0">
                <a:latin typeface="PMingLiU"/>
                <a:cs typeface="PMingLiU"/>
              </a:rPr>
              <a:t>當人受外在獎勵或必然結果的驅使時，他們一般較少關切投入行動本身，和更專注於他們採取行動收到的好處。這種類型的激勵不一定是負面特性，但並需要謹慎地使用它。我們將在幾分鐘後討論更多這方面的外在激勵。 </a:t>
            </a:r>
            <a:endParaRPr lang="zh-TW" dirty="0"/>
          </a:p>
        </p:txBody>
      </p:sp>
      <p:sp>
        <p:nvSpPr>
          <p:cNvPr id="4" name="Slide Number Placeholder 3"/>
          <p:cNvSpPr>
            <a:spLocks noGrp="1"/>
          </p:cNvSpPr>
          <p:nvPr>
            <p:ph type="sldNum" sz="quarter" idx="10"/>
          </p:nvPr>
        </p:nvSpPr>
        <p:spPr/>
        <p:txBody>
          <a:bodyPr/>
          <a:lstStyle/>
          <a:p>
            <a:fld id="{8EECA705-043D-481D-A060-CA1BB10E6AEC}" type="slidenum">
              <a:rPr lang="en-US" smtClean="0">
                <a:solidFill>
                  <a:prstClr val="black"/>
                </a:solidFill>
              </a:rPr>
              <a:pPr/>
              <a:t>20</a:t>
            </a:fld>
            <a:endParaRPr lang="zh-TW" altLang="en-US">
              <a:solidFill>
                <a:prstClr val="black"/>
              </a:solidFill>
            </a:endParaRPr>
          </a:p>
        </p:txBody>
      </p:sp>
    </p:spTree>
    <p:extLst>
      <p:ext uri="{BB962C8B-B14F-4D97-AF65-F5344CB8AC3E}">
        <p14:creationId xmlns:p14="http://schemas.microsoft.com/office/powerpoint/2010/main" val="3421534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23">
              <a:defRPr/>
            </a:pPr>
            <a:r>
              <a:rPr dirty="0" smtClean="0">
                <a:latin typeface="PMingLiU"/>
                <a:cs typeface="PMingLiU"/>
              </a:rPr>
              <a:t>丹尼爾品克描述第二類的激勵是內在激勵，指的是為內在的欲望或自我感覺相信採取行動後的良好結果而受到激勵去行動。 </a:t>
            </a:r>
          </a:p>
          <a:p>
            <a:endParaRPr lang="zh-TW" dirty="0" smtClean="0"/>
          </a:p>
          <a:p>
            <a:r>
              <a:rPr lang="en-US" b="1" i="1" dirty="0">
                <a:latin typeface="PMingLiU"/>
                <a:cs typeface="PMingLiU"/>
              </a:rPr>
              <a:t>詢問 </a:t>
            </a:r>
            <a:r>
              <a:rPr dirty="0" smtClean="0">
                <a:latin typeface="PMingLiU"/>
                <a:cs typeface="PMingLiU"/>
              </a:rPr>
              <a:t>:任何人能想到內在激勵的一個例子?再次，您的例子可以是基本的或是獅子會相關的事情</a:t>
            </a:r>
          </a:p>
          <a:p>
            <a:endParaRPr lang="zh-TW" dirty="0"/>
          </a:p>
          <a:p>
            <a:r>
              <a:rPr lang="en-US" b="1" i="1" dirty="0">
                <a:latin typeface="PMingLiU"/>
                <a:cs typeface="PMingLiU"/>
              </a:rPr>
              <a:t>允許幾位學員回應，必要時附上例子; 在翻頁圖表紙上記錄回應，並鼓勵各學員參閱學員手冊第1頁上的定義和例子。 </a:t>
            </a:r>
          </a:p>
          <a:p>
            <a:endParaRPr lang="zh-TW" dirty="0" smtClean="0"/>
          </a:p>
          <a:p>
            <a:pPr defTabSz="931723">
              <a:defRPr/>
            </a:pPr>
            <a:r>
              <a:rPr lang="en-US" b="1" i="1" dirty="0">
                <a:latin typeface="PMingLiU"/>
                <a:cs typeface="PMingLiU"/>
              </a:rPr>
              <a:t>下面是一些一般的例子;您可能希望涉及在您的地區/文化的一些具體例子: </a:t>
            </a:r>
          </a:p>
          <a:p>
            <a:endParaRPr lang="zh-TW" dirty="0"/>
          </a:p>
          <a:p>
            <a:pPr marL="174698" indent="-174698">
              <a:buFont typeface="Calibri" panose="020F0502020204030204" pitchFamily="34" charset="0"/>
              <a:buChar char="–"/>
            </a:pPr>
            <a:r>
              <a:rPr lang="en-US" b="1" i="1" dirty="0">
                <a:latin typeface="PMingLiU"/>
                <a:cs typeface="PMingLiU"/>
              </a:rPr>
              <a:t>驕傲或成就的感覺</a:t>
            </a:r>
          </a:p>
          <a:p>
            <a:pPr marL="174698" indent="-174698">
              <a:buFont typeface="Calibri" panose="020F0502020204030204" pitchFamily="34" charset="0"/>
              <a:buChar char="–"/>
            </a:pPr>
            <a:r>
              <a:rPr lang="en-US" b="1" i="1" dirty="0">
                <a:latin typeface="PMingLiU"/>
                <a:cs typeface="PMingLiU"/>
              </a:rPr>
              <a:t>滿足或快樂源於行動/任務</a:t>
            </a:r>
          </a:p>
          <a:p>
            <a:pPr marL="174698" indent="-174698">
              <a:buFont typeface="Calibri" panose="020F0502020204030204" pitchFamily="34" charset="0"/>
              <a:buChar char="–"/>
            </a:pPr>
            <a:r>
              <a:rPr lang="en-US" b="1" i="1" dirty="0">
                <a:latin typeface="PMingLiU"/>
                <a:cs typeface="PMingLiU"/>
              </a:rPr>
              <a:t>個人的發展/改進</a:t>
            </a:r>
          </a:p>
          <a:p>
            <a:pPr marL="174698" indent="-174698">
              <a:buFont typeface="Calibri" panose="020F0502020204030204" pitchFamily="34" charset="0"/>
              <a:buChar char="–"/>
            </a:pPr>
            <a:r>
              <a:rPr lang="en-US" b="1" i="1" dirty="0">
                <a:latin typeface="PMingLiU"/>
                <a:cs typeface="PMingLiU"/>
              </a:rPr>
              <a:t>朝著更大目的/目標之承諾的感覺 </a:t>
            </a:r>
          </a:p>
          <a:p>
            <a:pPr marL="174698" indent="-174698">
              <a:buFont typeface="Calibri" panose="020F0502020204030204" pitchFamily="34" charset="0"/>
              <a:buChar char="–"/>
            </a:pPr>
            <a:endParaRPr lang="zh-TW" b="1" i="1" dirty="0"/>
          </a:p>
          <a:p>
            <a:endParaRPr lang="zh-TW" b="1" i="1" dirty="0"/>
          </a:p>
        </p:txBody>
      </p:sp>
      <p:sp>
        <p:nvSpPr>
          <p:cNvPr id="4" name="Slide Number Placeholder 3"/>
          <p:cNvSpPr>
            <a:spLocks noGrp="1"/>
          </p:cNvSpPr>
          <p:nvPr>
            <p:ph type="sldNum" sz="quarter" idx="10"/>
          </p:nvPr>
        </p:nvSpPr>
        <p:spPr/>
        <p:txBody>
          <a:bodyPr/>
          <a:lstStyle/>
          <a:p>
            <a:fld id="{8EECA705-043D-481D-A060-CA1BB10E6AEC}" type="slidenum">
              <a:rPr lang="en-US" smtClean="0">
                <a:solidFill>
                  <a:prstClr val="black"/>
                </a:solidFill>
              </a:rPr>
              <a:pPr/>
              <a:t>21</a:t>
            </a:fld>
            <a:endParaRPr lang="zh-TW" altLang="en-US">
              <a:solidFill>
                <a:prstClr val="black"/>
              </a:solidFill>
            </a:endParaRPr>
          </a:p>
        </p:txBody>
      </p:sp>
    </p:spTree>
    <p:extLst>
      <p:ext uri="{BB962C8B-B14F-4D97-AF65-F5344CB8AC3E}">
        <p14:creationId xmlns:p14="http://schemas.microsoft.com/office/powerpoint/2010/main" val="12668041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b="1" i="1" dirty="0" smtClean="0">
                <a:latin typeface="PMingLiU"/>
                <a:cs typeface="PMingLiU"/>
              </a:rPr>
              <a:t>告訴學員參閱學員手冊第2頁。 </a:t>
            </a:r>
          </a:p>
          <a:p>
            <a:endParaRPr lang="zh-TW" dirty="0" smtClean="0"/>
          </a:p>
          <a:p>
            <a:r>
              <a:rPr dirty="0" smtClean="0">
                <a:latin typeface="PMingLiU"/>
                <a:cs typeface="PMingLiU"/>
              </a:rPr>
              <a:t>如前所述，我們如何能</a:t>
            </a:r>
            <a:r>
              <a:rPr i="1" dirty="0" smtClean="0">
                <a:latin typeface="PMingLiU"/>
                <a:cs typeface="PMingLiU"/>
              </a:rPr>
              <a:t>鼓勵</a:t>
            </a:r>
            <a:r>
              <a:rPr dirty="0" smtClean="0">
                <a:latin typeface="PMingLiU"/>
                <a:cs typeface="PMingLiU"/>
              </a:rPr>
              <a:t> 我們想要增加的行為和行動，以及我們如何能勸阻我們想要減少的行為和動作，激勵是重要的組成部分。丹尼爾品克指出，這兩種類型的激勵為此目的都可以非常有效，但其有效性基於您打算應用激勵的情況。 </a:t>
            </a:r>
          </a:p>
          <a:p>
            <a:endParaRPr lang="zh-TW" dirty="0"/>
          </a:p>
          <a:p>
            <a:endParaRPr lang="zh-TW" dirty="0"/>
          </a:p>
        </p:txBody>
      </p:sp>
      <p:sp>
        <p:nvSpPr>
          <p:cNvPr id="4" name="Slide Number Placeholder 3"/>
          <p:cNvSpPr>
            <a:spLocks noGrp="1"/>
          </p:cNvSpPr>
          <p:nvPr>
            <p:ph type="sldNum" sz="quarter" idx="10"/>
          </p:nvPr>
        </p:nvSpPr>
        <p:spPr/>
        <p:txBody>
          <a:bodyPr/>
          <a:lstStyle/>
          <a:p>
            <a:fld id="{8EECA705-043D-481D-A060-CA1BB10E6AEC}" type="slidenum">
              <a:rPr lang="en-US" smtClean="0">
                <a:solidFill>
                  <a:prstClr val="black"/>
                </a:solidFill>
              </a:rPr>
              <a:pPr/>
              <a:t>22</a:t>
            </a:fld>
            <a:endParaRPr lang="zh-TW" altLang="en-US">
              <a:solidFill>
                <a:prstClr val="black"/>
              </a:solidFill>
            </a:endParaRPr>
          </a:p>
        </p:txBody>
      </p:sp>
    </p:spTree>
    <p:extLst>
      <p:ext uri="{BB962C8B-B14F-4D97-AF65-F5344CB8AC3E}">
        <p14:creationId xmlns:p14="http://schemas.microsoft.com/office/powerpoint/2010/main" val="26695051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zh-TW" dirty="0"/>
          </a:p>
          <a:p>
            <a:pPr lvl="0"/>
            <a:r>
              <a:rPr dirty="0" smtClean="0">
                <a:latin typeface="PMingLiU"/>
                <a:cs typeface="PMingLiU"/>
              </a:rPr>
              <a:t>當行動(行為、任務/方案 、目標)是獨特的以及成就的路徑</a:t>
            </a:r>
            <a:r>
              <a:rPr u="sng" dirty="0" smtClean="0">
                <a:latin typeface="PMingLiU"/>
                <a:cs typeface="PMingLiU"/>
              </a:rPr>
              <a:t>已定義</a:t>
            </a:r>
            <a:r>
              <a:rPr dirty="0" smtClean="0">
                <a:latin typeface="PMingLiU"/>
                <a:cs typeface="PMingLiU"/>
              </a:rPr>
              <a:t>時，使用外在的激勵因素通常更為有效。</a:t>
            </a:r>
          </a:p>
          <a:p>
            <a:pPr lvl="0"/>
            <a:endParaRPr lang="zh-TW" i="1" dirty="0"/>
          </a:p>
          <a:p>
            <a:pPr lvl="0"/>
            <a:r>
              <a:rPr dirty="0" smtClean="0">
                <a:latin typeface="PMingLiU"/>
                <a:cs typeface="PMingLiU"/>
              </a:rPr>
              <a:t>這種情況的例子是鼓勵完成簡單的任務，如按時提交報告。 </a:t>
            </a:r>
          </a:p>
          <a:p>
            <a:pPr lvl="0"/>
            <a:endParaRPr lang="zh-TW" dirty="0"/>
          </a:p>
          <a:p>
            <a:pPr lvl="0"/>
            <a:r>
              <a:rPr lang="en-US" b="1" i="1" dirty="0">
                <a:latin typeface="PMingLiU"/>
                <a:cs typeface="PMingLiU"/>
              </a:rPr>
              <a:t>詢問：</a:t>
            </a:r>
            <a:r>
              <a:rPr dirty="0" smtClean="0">
                <a:latin typeface="PMingLiU"/>
                <a:cs typeface="PMingLiU"/>
              </a:rPr>
              <a:t>您能想到的任何其他實例可以受益於外在激勵的情況嗎? </a:t>
            </a:r>
          </a:p>
          <a:p>
            <a:pPr lvl="0"/>
            <a:endParaRPr lang="zh-TW" dirty="0"/>
          </a:p>
          <a:p>
            <a:pPr lvl="0"/>
            <a:r>
              <a:rPr lang="en-US" b="1" i="1" dirty="0">
                <a:latin typeface="PMingLiU"/>
                <a:cs typeface="PMingLiU"/>
              </a:rPr>
              <a:t>允許 2-3 學員做出回應;兩個額外的例子如下: </a:t>
            </a:r>
          </a:p>
          <a:p>
            <a:pPr lvl="0"/>
            <a:endParaRPr lang="zh-TW" b="1" i="1" dirty="0"/>
          </a:p>
          <a:p>
            <a:pPr marL="174698" indent="-174698">
              <a:buFontTx/>
              <a:buChar char="-"/>
            </a:pPr>
            <a:r>
              <a:rPr lang="en-US" b="1" i="1" dirty="0">
                <a:latin typeface="PMingLiU"/>
                <a:cs typeface="PMingLiU"/>
              </a:rPr>
              <a:t>激勵別人去滿足獎勵活動</a:t>
            </a:r>
          </a:p>
          <a:p>
            <a:pPr marL="174698" indent="-174698">
              <a:buFontTx/>
              <a:buChar char="-"/>
            </a:pPr>
            <a:r>
              <a:rPr lang="en-US" b="1" i="1" dirty="0">
                <a:latin typeface="PMingLiU"/>
                <a:cs typeface="PMingLiU"/>
              </a:rPr>
              <a:t>激勵別人去參加一個會議 </a:t>
            </a:r>
          </a:p>
          <a:p>
            <a:endParaRPr lang="zh-TW" dirty="0"/>
          </a:p>
        </p:txBody>
      </p:sp>
      <p:sp>
        <p:nvSpPr>
          <p:cNvPr id="4" name="Slide Number Placeholder 3"/>
          <p:cNvSpPr>
            <a:spLocks noGrp="1"/>
          </p:cNvSpPr>
          <p:nvPr>
            <p:ph type="sldNum" sz="quarter" idx="10"/>
          </p:nvPr>
        </p:nvSpPr>
        <p:spPr/>
        <p:txBody>
          <a:bodyPr/>
          <a:lstStyle/>
          <a:p>
            <a:fld id="{8EECA705-043D-481D-A060-CA1BB10E6AEC}" type="slidenum">
              <a:rPr lang="en-US" smtClean="0">
                <a:solidFill>
                  <a:prstClr val="black"/>
                </a:solidFill>
              </a:rPr>
              <a:pPr/>
              <a:t>23</a:t>
            </a:fld>
            <a:endParaRPr lang="zh-TW" altLang="en-US">
              <a:solidFill>
                <a:prstClr val="black"/>
              </a:solidFill>
            </a:endParaRPr>
          </a:p>
        </p:txBody>
      </p:sp>
    </p:spTree>
    <p:extLst>
      <p:ext uri="{BB962C8B-B14F-4D97-AF65-F5344CB8AC3E}">
        <p14:creationId xmlns:p14="http://schemas.microsoft.com/office/powerpoint/2010/main" val="34215348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dirty="0" smtClean="0">
                <a:latin typeface="PMingLiU"/>
                <a:cs typeface="PMingLiU"/>
              </a:rPr>
              <a:t>當行動(行為、任務/方案、目標) </a:t>
            </a:r>
            <a:r>
              <a:rPr dirty="0" err="1" smtClean="0">
                <a:latin typeface="PMingLiU"/>
                <a:cs typeface="PMingLiU"/>
              </a:rPr>
              <a:t>是更複雜和要求用</a:t>
            </a:r>
            <a:r>
              <a:rPr lang="zh-TW" altLang="en-US" dirty="0" smtClean="0">
                <a:latin typeface="PMingLiU"/>
                <a:cs typeface="PMingLiU"/>
              </a:rPr>
              <a:t>多層面思考</a:t>
            </a:r>
            <a:r>
              <a:rPr dirty="0" err="1" smtClean="0">
                <a:latin typeface="PMingLiU"/>
                <a:cs typeface="PMingLiU"/>
              </a:rPr>
              <a:t>和</a:t>
            </a:r>
            <a:r>
              <a:rPr u="sng" dirty="0" err="1" smtClean="0">
                <a:latin typeface="PMingLiU"/>
                <a:cs typeface="PMingLiU"/>
              </a:rPr>
              <a:t>解決問題</a:t>
            </a:r>
            <a:r>
              <a:rPr dirty="0" err="1" smtClean="0">
                <a:latin typeface="PMingLiU"/>
                <a:cs typeface="PMingLiU"/>
              </a:rPr>
              <a:t>的能力才可實時</a:t>
            </a:r>
            <a:r>
              <a:rPr dirty="0" err="1" smtClean="0">
                <a:latin typeface="PMingLiU"/>
                <a:cs typeface="PMingLiU"/>
              </a:rPr>
              <a:t>，內在激勵更為有效</a:t>
            </a:r>
            <a:r>
              <a:rPr dirty="0" smtClean="0">
                <a:latin typeface="PMingLiU"/>
                <a:cs typeface="PMingLiU"/>
              </a:rPr>
              <a:t>。</a:t>
            </a:r>
          </a:p>
          <a:p>
            <a:r>
              <a:rPr dirty="0" smtClean="0">
                <a:latin typeface="PMingLiU"/>
                <a:cs typeface="PMingLiU"/>
              </a:rPr>
              <a:t> </a:t>
            </a:r>
          </a:p>
          <a:p>
            <a:r>
              <a:rPr dirty="0" smtClean="0">
                <a:latin typeface="PMingLiU"/>
                <a:cs typeface="PMingLiU"/>
              </a:rPr>
              <a:t>這種情況的一個例子是一個複雜的任務，如制定全面計畫以向分會宣導百年慶。</a:t>
            </a:r>
          </a:p>
          <a:p>
            <a:r>
              <a:rPr lang="en-US" b="1" i="1" dirty="0">
                <a:latin typeface="PMingLiU"/>
                <a:cs typeface="PMingLiU"/>
              </a:rPr>
              <a:t> </a:t>
            </a:r>
          </a:p>
          <a:p>
            <a:r>
              <a:rPr dirty="0" smtClean="0">
                <a:latin typeface="PMingLiU"/>
                <a:cs typeface="PMingLiU"/>
              </a:rPr>
              <a:t>外在和內在激勵可以是有效的並且經常可以</a:t>
            </a:r>
            <a:r>
              <a:rPr i="1" dirty="0" smtClean="0">
                <a:latin typeface="PMingLiU"/>
                <a:cs typeface="PMingLiU"/>
              </a:rPr>
              <a:t>一起</a:t>
            </a:r>
            <a:r>
              <a:rPr dirty="0" smtClean="0">
                <a:latin typeface="PMingLiU"/>
                <a:cs typeface="PMingLiU"/>
              </a:rPr>
              <a:t> 使用於促進短期和長期成功的激勵策略。 </a:t>
            </a:r>
            <a:endParaRPr lang="zh-TW" dirty="0" smtClean="0"/>
          </a:p>
          <a:p>
            <a:endParaRPr lang="zh-TW" dirty="0" smtClean="0"/>
          </a:p>
          <a:p>
            <a:r>
              <a:rPr dirty="0" smtClean="0">
                <a:latin typeface="PMingLiU"/>
                <a:cs typeface="PMingLiU"/>
              </a:rPr>
              <a:t>然而，兩種類型的激勵如何可以適用於不同情況之間的區別，是一位領導者必須掌握的一個重要概念。依情況使用錯誤類型的激勵，實際上可以對您的結果造成負面影響。 </a:t>
            </a:r>
          </a:p>
          <a:p>
            <a:endParaRPr lang="zh-TW" dirty="0"/>
          </a:p>
        </p:txBody>
      </p:sp>
      <p:sp>
        <p:nvSpPr>
          <p:cNvPr id="4" name="Slide Number Placeholder 3"/>
          <p:cNvSpPr>
            <a:spLocks noGrp="1"/>
          </p:cNvSpPr>
          <p:nvPr>
            <p:ph type="sldNum" sz="quarter" idx="10"/>
          </p:nvPr>
        </p:nvSpPr>
        <p:spPr/>
        <p:txBody>
          <a:bodyPr/>
          <a:lstStyle/>
          <a:p>
            <a:fld id="{8EECA705-043D-481D-A060-CA1BB10E6AEC}" type="slidenum">
              <a:rPr lang="en-US" smtClean="0">
                <a:solidFill>
                  <a:prstClr val="black"/>
                </a:solidFill>
              </a:rPr>
              <a:pPr/>
              <a:t>24</a:t>
            </a:fld>
            <a:endParaRPr lang="zh-TW" altLang="en-US">
              <a:solidFill>
                <a:prstClr val="black"/>
              </a:solidFill>
            </a:endParaRPr>
          </a:p>
        </p:txBody>
      </p:sp>
    </p:spTree>
    <p:extLst>
      <p:ext uri="{BB962C8B-B14F-4D97-AF65-F5344CB8AC3E}">
        <p14:creationId xmlns:p14="http://schemas.microsoft.com/office/powerpoint/2010/main" val="34215348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身為區的百年慶協調員，您有機會宣導發展百年慶團隊成員的內在激勵之三個組成部分</a:t>
            </a:r>
            <a:r>
              <a:rPr lang="en-US" altLang="zh-TW" dirty="0" smtClean="0"/>
              <a:t>: </a:t>
            </a:r>
            <a:r>
              <a:rPr lang="zh-TW" altLang="en-US" dirty="0" smtClean="0"/>
              <a:t>主動積極、渴求精進、理解目標。</a:t>
            </a:r>
            <a:endParaRPr lang="zh-TW" altLang="en-US" dirty="0" smtClean="0"/>
          </a:p>
          <a:p>
            <a:endParaRPr lang="zh-TW" altLang="en-US" dirty="0" smtClean="0"/>
          </a:p>
          <a:p>
            <a:r>
              <a:rPr lang="zh-TW" altLang="en-US" dirty="0" smtClean="0"/>
              <a:t>自治 是指自我指導一個人的行動及行為。在自治的環境中，個人主要控制決定、行動和行為而不由別人。  </a:t>
            </a:r>
          </a:p>
          <a:p>
            <a:r>
              <a:rPr lang="zh-TW" altLang="en-US" dirty="0" smtClean="0"/>
              <a:t>創造鼓勵自主的環境，不會犧牲目標、團隊結構或當責。相反地，讓人有機會，驅動自己行動以建立目標和時間表，能創造一種擁有的意識，可以促進協作和可以增加滿意度與表現。</a:t>
            </a:r>
          </a:p>
          <a:p>
            <a:r>
              <a:rPr lang="zh-TW" altLang="en-US" dirty="0" smtClean="0"/>
              <a:t> 在您的分會百年慶召集人和百年慶團隊成員之間促進自治，同時仍保持結構、目標和一致性可能具有些挑戰性。協作設定目標 是一種方法，您可以考慮納入您管理的召集人們。在設定目標和規劃行動的過程中包括您的團隊成員，可促進過程的個人擁有並自我導向朝著既定的目標做出貢獻。 </a:t>
            </a:r>
          </a:p>
          <a:p>
            <a:endParaRPr lang="zh-TW" altLang="en-US" dirty="0" smtClean="0"/>
          </a:p>
          <a:p>
            <a:r>
              <a:rPr lang="zh-TW" altLang="en-US" dirty="0" smtClean="0"/>
              <a:t>精通 是指渴望不斷改進自己的技能或表現。</a:t>
            </a:r>
          </a:p>
          <a:p>
            <a:r>
              <a:rPr lang="zh-TW" altLang="en-US" dirty="0" smtClean="0"/>
              <a:t> 做為實踐精通的例子，考慮您成為一位獅子會領導者的旅程。在您的發展期間，追求領導發展機會您沒有收到金錢收益或外內在誘因</a:t>
            </a:r>
            <a:r>
              <a:rPr lang="en-US" altLang="zh-TW" dirty="0" smtClean="0"/>
              <a:t>; </a:t>
            </a:r>
            <a:r>
              <a:rPr lang="zh-TW" altLang="en-US" dirty="0" smtClean="0"/>
              <a:t>然而，您的提高技能的願望，導致個人的成長、滿意和成功。 </a:t>
            </a:r>
          </a:p>
          <a:p>
            <a:r>
              <a:rPr lang="zh-TW" altLang="en-US" dirty="0" smtClean="0"/>
              <a:t> 鼓勵您的分會百年慶召集人和百年慶團隊的其他成員之間精通是重要的方法以確保成員在努力改善和實現他們的目標時，感到挑戰和支持。教練 是一項技能，您可以利用來支援此一過程，幫助您的協調員認識任何技能或知識的不足之處和鼓勵更多的個人發展或訓練，以提高其有效性。 </a:t>
            </a:r>
          </a:p>
          <a:p>
            <a:endParaRPr lang="zh-TW" altLang="en-US" dirty="0" smtClean="0"/>
          </a:p>
          <a:p>
            <a:r>
              <a:rPr lang="zh-TW" altLang="en-US" dirty="0" smtClean="0"/>
              <a:t>內在激勵最後一個組成部份是目的，它提供自治和精通的內容。 </a:t>
            </a:r>
          </a:p>
          <a:p>
            <a:r>
              <a:rPr lang="zh-TW" altLang="en-US" dirty="0" smtClean="0"/>
              <a:t>目的是指希望做出貢獻，並成為比自己更大的志業之一部分。人們在他們的行動感到自主，往往工作做到精通，而且結果達到高水準的表現。那些為更大之目的或目標服務者，是最有建設性、滿意和成功。  </a:t>
            </a:r>
          </a:p>
          <a:p>
            <a:r>
              <a:rPr lang="zh-TW" altLang="en-US" dirty="0" smtClean="0"/>
              <a:t> 詢問：我們慶祝百年慶之目的是什麼</a:t>
            </a:r>
            <a:r>
              <a:rPr lang="en-US" altLang="zh-TW" dirty="0" smtClean="0"/>
              <a:t>? </a:t>
            </a:r>
          </a:p>
          <a:p>
            <a:endParaRPr lang="en-US" altLang="zh-TW" dirty="0" smtClean="0"/>
          </a:p>
          <a:p>
            <a:endParaRPr lang="en-US" altLang="zh-TW" dirty="0" smtClean="0"/>
          </a:p>
          <a:p>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fld id="{197EEB0C-A5D3-4056-8001-82369F7A58D0}" type="slidenum">
              <a:rPr lang="en-US" smtClean="0"/>
              <a:t>25</a:t>
            </a:fld>
            <a:endParaRPr lang="zh-TW"/>
          </a:p>
        </p:txBody>
      </p:sp>
    </p:spTree>
    <p:extLst>
      <p:ext uri="{BB962C8B-B14F-4D97-AF65-F5344CB8AC3E}">
        <p14:creationId xmlns:p14="http://schemas.microsoft.com/office/powerpoint/2010/main" val="2434339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97EEB0C-A5D3-4056-8001-82369F7A58D0}" type="slidenum">
              <a:rPr lang="en-US" smtClean="0"/>
              <a:t>26</a:t>
            </a:fld>
            <a:endParaRPr lang="zh-TW"/>
          </a:p>
        </p:txBody>
      </p:sp>
    </p:spTree>
    <p:extLst>
      <p:ext uri="{BB962C8B-B14F-4D97-AF65-F5344CB8AC3E}">
        <p14:creationId xmlns:p14="http://schemas.microsoft.com/office/powerpoint/2010/main" val="24857399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45254" y="3098800"/>
            <a:ext cx="5919893" cy="5500370"/>
          </a:xfrm>
        </p:spPr>
        <p:txBody>
          <a:bodyPr/>
          <a:lstStyle/>
          <a:p>
            <a:pPr defTabSz="931774">
              <a:defRPr/>
            </a:pPr>
            <a:r>
              <a:rPr lang="en-US" b="0" i="0" u="none" dirty="0" smtClean="0">
                <a:latin typeface="PMingLiU"/>
                <a:cs typeface="PMingLiU"/>
              </a:rPr>
              <a:t>太多時候，我們未能實現我們的目標，因為我們沒有正確地定義它們。 </a:t>
            </a:r>
          </a:p>
          <a:p>
            <a:pPr defTabSz="931774">
              <a:defRPr/>
            </a:pPr>
            <a:endParaRPr lang="zh-TW" u="none" dirty="0"/>
          </a:p>
          <a:p>
            <a:pPr defTabSz="931774">
              <a:defRPr/>
            </a:pPr>
            <a:r>
              <a:rPr lang="en-US" b="1" i="1" u="none" baseline="0" dirty="0" smtClean="0">
                <a:latin typeface="PMingLiU"/>
                <a:cs typeface="PMingLiU"/>
              </a:rPr>
              <a:t>詢問：</a:t>
            </a:r>
            <a:r>
              <a:rPr dirty="0" smtClean="0">
                <a:latin typeface="PMingLiU"/>
                <a:cs typeface="PMingLiU"/>
              </a:rPr>
              <a:t>如果您聽說過SMART目標請舉手。</a:t>
            </a:r>
          </a:p>
          <a:p>
            <a:pPr defTabSz="931774">
              <a:defRPr/>
            </a:pPr>
            <a:endParaRPr lang="zh-TW" u="none" baseline="0" dirty="0"/>
          </a:p>
          <a:p>
            <a:pPr defTabSz="931774">
              <a:defRPr/>
            </a:pPr>
            <a:r>
              <a:rPr dirty="0" smtClean="0">
                <a:latin typeface="PMingLiU"/>
                <a:cs typeface="PMingLiU"/>
              </a:rPr>
              <a:t>SMART目標的五大特性出現在螢幕上。</a:t>
            </a:r>
            <a:r>
              <a:rPr lang="en-US" b="0" i="0" u="none" dirty="0" smtClean="0">
                <a:latin typeface="PMingLiU"/>
                <a:cs typeface="PMingLiU"/>
              </a:rPr>
              <a:t>以讓我們一起查閱它們。</a:t>
            </a:r>
            <a:r>
              <a:rPr dirty="0" smtClean="0">
                <a:latin typeface="PMingLiU"/>
                <a:cs typeface="PMingLiU"/>
              </a:rPr>
              <a:t> </a:t>
            </a:r>
            <a:endParaRPr lang="zh-TW" u="none" dirty="0" smtClean="0"/>
          </a:p>
          <a:p>
            <a:pPr defTabSz="931774">
              <a:defRPr/>
            </a:pPr>
            <a:endParaRPr lang="zh-TW" b="0" i="0" u="none" baseline="0" dirty="0"/>
          </a:p>
          <a:p>
            <a:pPr defTabSz="931774">
              <a:defRPr/>
            </a:pPr>
            <a:r>
              <a:rPr lang="en-US" b="1" i="1" u="none" dirty="0" smtClean="0">
                <a:latin typeface="PMingLiU"/>
                <a:cs typeface="PMingLiU"/>
              </a:rPr>
              <a:t>透過要求學員工作，定義表列的五個SMART目標特性，並為每個提供例子。 如下提供定義和目標的實例，如果需要的話：  </a:t>
            </a:r>
          </a:p>
          <a:p>
            <a:pPr defTabSz="931774">
              <a:defRPr/>
            </a:pPr>
            <a:endParaRPr lang="zh-TW" b="0" i="0" u="none" baseline="0" dirty="0" smtClean="0"/>
          </a:p>
          <a:p>
            <a:pPr marL="232943" indent="-232943" defTabSz="931774">
              <a:buFontTx/>
              <a:buAutoNum type="arabicPeriod"/>
              <a:defRPr/>
            </a:pPr>
            <a:r>
              <a:rPr lang="en-US" b="1" i="1" u="none" baseline="0" dirty="0" smtClean="0">
                <a:latin typeface="PMingLiU"/>
                <a:cs typeface="PMingLiU"/>
              </a:rPr>
              <a:t>良好的目標是具體的，當實現時得以清楚知道。 一個目標陳述可的例子能是：我的分會今年將籌集5,000美元資助重建當地的操場。 </a:t>
            </a:r>
          </a:p>
          <a:p>
            <a:pPr marL="232943" indent="-232943" defTabSz="931774">
              <a:buFontTx/>
              <a:buAutoNum type="arabicPeriod"/>
              <a:defRPr/>
            </a:pPr>
            <a:endParaRPr lang="zh-TW" b="1" i="1" u="none" baseline="0" dirty="0" smtClean="0"/>
          </a:p>
          <a:p>
            <a:pPr marL="232943" indent="-232943" defTabSz="931774">
              <a:buFontTx/>
              <a:buAutoNum type="arabicPeriod"/>
              <a:defRPr/>
            </a:pPr>
            <a:r>
              <a:rPr lang="en-US" b="1" i="1" u="none" baseline="0" dirty="0" smtClean="0">
                <a:latin typeface="PMingLiU"/>
                <a:cs typeface="PMingLiU"/>
              </a:rPr>
              <a:t>良好的目標是可量測的，這樣我們就可以一路追踪進展。 關於操場的例子，我們可以在每次籌款活動後計算募集資金數額及監控對5,000美元目標的進展情況。 </a:t>
            </a:r>
          </a:p>
          <a:p>
            <a:pPr marL="232943" indent="-232943" defTabSz="931774">
              <a:buFontTx/>
              <a:buAutoNum type="arabicPeriod"/>
              <a:defRPr/>
            </a:pPr>
            <a:endParaRPr lang="zh-TW" b="1" i="1" u="none" baseline="0" dirty="0" smtClean="0"/>
          </a:p>
          <a:p>
            <a:pPr marL="232943" indent="-232943" defTabSz="931774">
              <a:buFontTx/>
              <a:buAutoNum type="arabicPeriod"/>
              <a:defRPr/>
            </a:pPr>
            <a:r>
              <a:rPr lang="en-US" b="1" i="1" u="none" baseline="0" dirty="0" smtClean="0">
                <a:latin typeface="PMingLiU"/>
                <a:cs typeface="PMingLiU"/>
              </a:rPr>
              <a:t>良好的目標是可行的，這樣我們才能確定到底要做什麼工作以實現此目標。 在我們的例子中，我們知道，活動必須有計劃或捐贈必須從支持者邀求以籌集必要的資金。 </a:t>
            </a:r>
          </a:p>
          <a:p>
            <a:pPr marL="232943" indent="-232943" defTabSz="931774">
              <a:buFontTx/>
              <a:buAutoNum type="arabicPeriod"/>
              <a:defRPr/>
            </a:pPr>
            <a:endParaRPr lang="zh-TW" b="1" i="1" u="none" baseline="0" dirty="0" smtClean="0"/>
          </a:p>
          <a:p>
            <a:pPr marL="232943" indent="-232943" defTabSz="931774">
              <a:buFontTx/>
              <a:buAutoNum type="arabicPeriod"/>
              <a:defRPr/>
            </a:pPr>
            <a:r>
              <a:rPr lang="en-US" b="1" i="1" u="none" baseline="0" dirty="0" smtClean="0">
                <a:latin typeface="PMingLiU"/>
                <a:cs typeface="PMingLiU"/>
              </a:rPr>
              <a:t>良好的目標是實際的，如果挑戰出現，分會會員不會士氣低落。 根據以往的經驗，我們的分會相信有籌集5,000美元的能力。</a:t>
            </a:r>
          </a:p>
          <a:p>
            <a:pPr marL="232943" indent="-232943" defTabSz="931774">
              <a:buFontTx/>
              <a:buAutoNum type="arabicPeriod"/>
              <a:defRPr/>
            </a:pPr>
            <a:endParaRPr lang="zh-TW" b="1" i="1" u="none" baseline="0" dirty="0" smtClean="0"/>
          </a:p>
          <a:p>
            <a:pPr marL="232943" indent="-232943" defTabSz="931774">
              <a:buFontTx/>
              <a:buAutoNum type="arabicPeriod"/>
              <a:defRPr/>
            </a:pPr>
            <a:r>
              <a:rPr lang="en-US" b="1" i="1" u="none" baseline="0" dirty="0" smtClean="0">
                <a:latin typeface="PMingLiU"/>
                <a:cs typeface="PMingLiU"/>
              </a:rPr>
              <a:t>最後，良好的目標是有時限的，使我們較不會延遲實現這些目標的行動。在我們的例子中，我們已經說明將在今年年底前籌集資金。</a:t>
            </a:r>
            <a:endParaRPr lang="zh-TW" b="0" i="0" u="none" baseline="0" dirty="0" smtClean="0"/>
          </a:p>
          <a:p>
            <a:pPr marL="232943" indent="-232943" defTabSz="931774">
              <a:buFontTx/>
              <a:buAutoNum type="arabicPeriod"/>
              <a:defRPr/>
            </a:pPr>
            <a:endParaRPr lang="zh-TW" b="0" i="0" u="none" baseline="0" dirty="0" smtClean="0"/>
          </a:p>
          <a:p>
            <a:pPr defTabSz="931774">
              <a:defRPr/>
            </a:pPr>
            <a:r>
              <a:rPr lang="en-US" b="0" i="0" u="none" baseline="0" dirty="0" smtClean="0">
                <a:latin typeface="PMingLiU"/>
                <a:cs typeface="PMingLiU"/>
              </a:rPr>
              <a:t>額外練習SMART目標以及指導如何創建行動計劃，您不妨透過獅子會學習中心，上目標設定課程。 </a:t>
            </a:r>
            <a:endParaRPr lang="zh-TW" b="1" i="1" u="none" dirty="0" smtClean="0"/>
          </a:p>
        </p:txBody>
      </p:sp>
      <p:sp>
        <p:nvSpPr>
          <p:cNvPr id="4" name="Slide Number Placeholder 3"/>
          <p:cNvSpPr>
            <a:spLocks noGrp="1"/>
          </p:cNvSpPr>
          <p:nvPr>
            <p:ph type="sldNum" sz="quarter" idx="10"/>
          </p:nvPr>
        </p:nvSpPr>
        <p:spPr/>
        <p:txBody>
          <a:bodyPr/>
          <a:lstStyle/>
          <a:p>
            <a:fld id="{197EEB0C-A5D3-4056-8001-82369F7A58D0}" type="slidenum">
              <a:rPr lang="en-US" smtClean="0"/>
              <a:t>27</a:t>
            </a:fld>
            <a:endParaRPr lang="zh-TW"/>
          </a:p>
        </p:txBody>
      </p:sp>
    </p:spTree>
    <p:extLst>
      <p:ext uri="{BB962C8B-B14F-4D97-AF65-F5344CB8AC3E}">
        <p14:creationId xmlns:p14="http://schemas.microsoft.com/office/powerpoint/2010/main" val="22941179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97EEB0C-A5D3-4056-8001-82369F7A58D0}" type="slidenum">
              <a:rPr lang="en-US" smtClean="0"/>
              <a:t>28</a:t>
            </a:fld>
            <a:endParaRPr lang="zh-TW"/>
          </a:p>
        </p:txBody>
      </p:sp>
    </p:spTree>
    <p:extLst>
      <p:ext uri="{BB962C8B-B14F-4D97-AF65-F5344CB8AC3E}">
        <p14:creationId xmlns:p14="http://schemas.microsoft.com/office/powerpoint/2010/main" val="6960813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smtClean="0">
                <a:latin typeface="PMingLiU"/>
                <a:cs typeface="PMingLiU"/>
              </a:rPr>
              <a:t>單元1：協作是什麼?(15分鐘)</a:t>
            </a:r>
            <a:r>
              <a:rPr dirty="0" smtClean="0">
                <a:latin typeface="PMingLiU"/>
                <a:cs typeface="PMingLiU"/>
              </a:rPr>
              <a:t> </a:t>
            </a:r>
          </a:p>
          <a:p>
            <a:endParaRPr lang="zh-TW" dirty="0" smtClean="0"/>
          </a:p>
          <a:p>
            <a:r>
              <a:rPr lang="en-US" b="1" i="1" dirty="0" smtClean="0">
                <a:latin typeface="PMingLiU"/>
                <a:cs typeface="PMingLiU"/>
              </a:rPr>
              <a:t>告訴學員參閱學員手冊第2頁。 </a:t>
            </a:r>
          </a:p>
          <a:p>
            <a:endParaRPr lang="zh-TW" dirty="0" smtClean="0"/>
          </a:p>
          <a:p>
            <a:r>
              <a:rPr dirty="0" smtClean="0">
                <a:latin typeface="PMingLiU"/>
                <a:cs typeface="PMingLiU"/>
              </a:rPr>
              <a:t>簡單定義，協作的意義為 </a:t>
            </a:r>
            <a:r>
              <a:rPr lang="en-US" dirty="0">
                <a:latin typeface="PMingLiU"/>
                <a:cs typeface="PMingLiU"/>
              </a:rPr>
              <a:t>為實現或做些某些事，與另一個人或一群人工作。</a:t>
            </a:r>
            <a:r>
              <a:rPr dirty="0" smtClean="0">
                <a:latin typeface="PMingLiU"/>
                <a:cs typeface="PMingLiU"/>
              </a:rPr>
              <a:t>  </a:t>
            </a:r>
          </a:p>
          <a:p>
            <a:endParaRPr lang="zh-TW" altLang="en-US" dirty="0">
              <a:latin typeface="PMingLiU"/>
              <a:ea typeface="PMingLiU"/>
              <a:cs typeface="PMingLiU"/>
            </a:endParaRPr>
          </a:p>
          <a:p>
            <a:r>
              <a:rPr lang="en-US" b="1" i="1" dirty="0">
                <a:latin typeface="PMingLiU"/>
                <a:cs typeface="PMingLiU"/>
              </a:rPr>
              <a:t>詢問：</a:t>
            </a:r>
            <a:r>
              <a:rPr lang="en-US" dirty="0">
                <a:latin typeface="PMingLiU"/>
                <a:cs typeface="PMingLiU"/>
              </a:rPr>
              <a:t>百年慶團隊在2018年6月前想要實現或做什麼?  </a:t>
            </a:r>
          </a:p>
          <a:p>
            <a:endParaRPr lang="zh-TW" altLang="en-US" dirty="0">
              <a:latin typeface="PMingLiU"/>
              <a:ea typeface="PMingLiU"/>
              <a:cs typeface="PMingLiU"/>
            </a:endParaRPr>
          </a:p>
          <a:p>
            <a:r>
              <a:rPr lang="en-US" b="1" i="1" dirty="0">
                <a:latin typeface="PMingLiU"/>
                <a:cs typeface="PMingLiU"/>
              </a:rPr>
              <a:t>讓2-3位學員回答。答覆應表明支持較早所討論的三個關鍵點:透過服務領導 (百年慶服務的挑戰)，邀請產生影響 (百年慶會員發展獎)，及與社區連結 (遺產方案)。</a:t>
            </a:r>
          </a:p>
          <a:p>
            <a:endParaRPr lang="zh-TW" altLang="en-US" dirty="0">
              <a:latin typeface="PMingLiU"/>
              <a:ea typeface="PMingLiU"/>
              <a:cs typeface="PMingLiU"/>
            </a:endParaRPr>
          </a:p>
          <a:p>
            <a:r>
              <a:rPr lang="en-US" dirty="0">
                <a:latin typeface="PMingLiU"/>
                <a:cs typeface="PMingLiU"/>
              </a:rPr>
              <a:t>好!正如今天早些時候所討論，有很多目標要求您支持以使慶祝百年慶活動取得成功。這包括透過百年慶服務的挑戰，集體服務1 億人，挑戰分會在每個百年慶年度至少引入三位新會員及區輔導一個新的分會，並鼓勵分會實施社區遺產方案以加強與他們社區的結合券，僅舉幾個。  </a:t>
            </a:r>
          </a:p>
          <a:p>
            <a:endParaRPr lang="zh-TW" altLang="en-US" dirty="0">
              <a:latin typeface="PMingLiU"/>
              <a:ea typeface="PMingLiU"/>
              <a:cs typeface="PMingLiU"/>
            </a:endParaRPr>
          </a:p>
          <a:p>
            <a:r>
              <a:rPr lang="en-US" dirty="0">
                <a:latin typeface="PMingLiU"/>
                <a:cs typeface="PMingLiU"/>
              </a:rPr>
              <a:t>如果您們在工作中相互協作，這些目標是崇高的但可以更輕易實現。  </a:t>
            </a:r>
          </a:p>
          <a:p>
            <a:endParaRPr lang="zh-TW" altLang="en-US" dirty="0">
              <a:latin typeface="PMingLiU"/>
              <a:ea typeface="PMingLiU"/>
              <a:cs typeface="PMingLiU"/>
            </a:endParaRPr>
          </a:p>
          <a:p>
            <a:pPr defTabSz="931774">
              <a:defRPr/>
            </a:pPr>
            <a:r>
              <a:rPr lang="en-US" dirty="0">
                <a:latin typeface="PMingLiU"/>
                <a:cs typeface="PMingLiU"/>
              </a:rPr>
              <a:t>以另一種方式思考協作: </a:t>
            </a:r>
          </a:p>
          <a:p>
            <a:pPr defTabSz="931774">
              <a:defRPr/>
            </a:pPr>
            <a:r>
              <a:rPr lang="en-US" i="1" dirty="0">
                <a:latin typeface="PMingLiU"/>
                <a:cs typeface="PMingLiU"/>
              </a:rPr>
              <a:t>協作是與另一個人或其他人一起工作，創造出超越任何一個人的能力可產生的某些事物之行為。</a:t>
            </a:r>
            <a:endParaRPr lang="zh-TW" altLang="en-US" dirty="0">
              <a:latin typeface="PMingLiU"/>
              <a:ea typeface="PMingLiU"/>
              <a:cs typeface="PMingLiU"/>
            </a:endParaRPr>
          </a:p>
          <a:p>
            <a:endParaRPr lang="zh-TW" altLang="en-US" dirty="0">
              <a:latin typeface="PMingLiU"/>
              <a:ea typeface="PMingLiU"/>
              <a:cs typeface="PMingLiU"/>
            </a:endParaRPr>
          </a:p>
          <a:p>
            <a:pPr defTabSz="931774">
              <a:defRPr/>
            </a:pPr>
            <a:r>
              <a:rPr lang="en-US" b="1" i="1" dirty="0" smtClean="0">
                <a:latin typeface="PMingLiU"/>
                <a:cs typeface="PMingLiU"/>
              </a:rPr>
              <a:t>詢問：</a:t>
            </a:r>
            <a:r>
              <a:rPr dirty="0" smtClean="0">
                <a:latin typeface="PMingLiU"/>
                <a:cs typeface="PMingLiU"/>
              </a:rPr>
              <a:t>協同工作是什麼意思?(協同工作的人們做什麼?)    </a:t>
            </a:r>
          </a:p>
          <a:p>
            <a:endParaRPr lang="zh-TW" altLang="en-US" dirty="0">
              <a:latin typeface="PMingLiU"/>
              <a:ea typeface="PMingLiU"/>
              <a:cs typeface="PMingLiU"/>
            </a:endParaRPr>
          </a:p>
          <a:p>
            <a:pPr defTabSz="931774">
              <a:defRPr/>
            </a:pPr>
            <a:r>
              <a:rPr lang="en-US" b="1" i="1" baseline="0" dirty="0" smtClean="0">
                <a:latin typeface="PMingLiU"/>
                <a:cs typeface="PMingLiU"/>
              </a:rPr>
              <a:t>讓2-4位學員回答。例子在下一張投影片突出顯示。 </a:t>
            </a:r>
          </a:p>
          <a:p>
            <a:endParaRPr lang="zh-TW" altLang="en-US" dirty="0">
              <a:latin typeface="PMingLiU"/>
              <a:ea typeface="PMingLiU"/>
              <a:cs typeface="PMingLiU"/>
            </a:endParaRPr>
          </a:p>
        </p:txBody>
      </p:sp>
    </p:spTree>
    <p:extLst>
      <p:ext uri="{BB962C8B-B14F-4D97-AF65-F5344CB8AC3E}">
        <p14:creationId xmlns:p14="http://schemas.microsoft.com/office/powerpoint/2010/main" val="25910250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MingLiU"/>
                <a:cs typeface="PMingLiU"/>
              </a:rPr>
              <a:t>正如您所指出，協作意味著團隊成員分享想法、給對方回饋和支持，共同解決問題和分享決策責任。這也意味著每位個別的團隊成員知道自己的工作依賴和團隊中其他人工作做出貢獻的方式。</a:t>
            </a:r>
          </a:p>
          <a:p>
            <a:endParaRPr lang="zh-TW" dirty="0" smtClean="0"/>
          </a:p>
          <a:p>
            <a:r>
              <a:rPr lang="en-US" b="1" i="1" dirty="0" smtClean="0">
                <a:latin typeface="PMingLiU"/>
                <a:cs typeface="PMingLiU"/>
              </a:rPr>
              <a:t>詢問：</a:t>
            </a:r>
            <a:r>
              <a:rPr dirty="0" smtClean="0">
                <a:latin typeface="PMingLiU"/>
                <a:cs typeface="PMingLiU"/>
              </a:rPr>
              <a:t>如果一個團隊朝著一個目標前進，但不協同工作會發生什麼? </a:t>
            </a:r>
          </a:p>
          <a:p>
            <a:endParaRPr lang="zh-TW" dirty="0" smtClean="0"/>
          </a:p>
          <a:p>
            <a:pPr defTabSz="931774">
              <a:defRPr/>
            </a:pPr>
            <a:r>
              <a:rPr lang="en-US" b="1" i="1" dirty="0">
                <a:latin typeface="PMingLiU"/>
                <a:cs typeface="PMingLiU"/>
              </a:rPr>
              <a:t>讓1-2位學員回答。可能的回應: 就會出現混亂、無法滿足最後期限、溝通不暢等。</a:t>
            </a:r>
          </a:p>
          <a:p>
            <a:endParaRPr lang="zh-TW" dirty="0" smtClean="0"/>
          </a:p>
          <a:p>
            <a:r>
              <a:rPr dirty="0" smtClean="0">
                <a:latin typeface="PMingLiU"/>
                <a:cs typeface="PMingLiU"/>
              </a:rPr>
              <a:t>如果每個人都不在一起工作，實現您的目標，將非常具有挑戰性!</a:t>
            </a:r>
          </a:p>
          <a:p>
            <a:endParaRPr lang="zh-TW" dirty="0" smtClean="0"/>
          </a:p>
          <a:p>
            <a:r>
              <a:rPr dirty="0" smtClean="0">
                <a:latin typeface="PMingLiU"/>
                <a:cs typeface="PMingLiU"/>
              </a:rPr>
              <a:t>關於協作有些事情要牢記心中。 </a:t>
            </a:r>
          </a:p>
          <a:p>
            <a:r>
              <a:rPr dirty="0" smtClean="0">
                <a:latin typeface="PMingLiU"/>
                <a:cs typeface="PMingLiU"/>
              </a:rPr>
              <a:t> </a:t>
            </a:r>
          </a:p>
          <a:p>
            <a:r>
              <a:rPr dirty="0" smtClean="0">
                <a:latin typeface="PMingLiU"/>
                <a:cs typeface="PMingLiU"/>
              </a:rPr>
              <a:t>請記住....</a:t>
            </a:r>
          </a:p>
          <a:p>
            <a:endParaRPr lang="zh-TW" u="sng" baseline="0" dirty="0" smtClean="0"/>
          </a:p>
          <a:p>
            <a:pPr defTabSz="931774">
              <a:defRPr/>
            </a:pPr>
            <a:r>
              <a:rPr lang="en-US" i="1" dirty="0">
                <a:latin typeface="PMingLiU"/>
                <a:cs typeface="PMingLiU"/>
              </a:rPr>
              <a:t>協作需要一個共同的目標。</a:t>
            </a:r>
            <a:r>
              <a:rPr lang="en-US" dirty="0">
                <a:latin typeface="PMingLiU"/>
                <a:cs typeface="PMingLiU"/>
              </a:rPr>
              <a:t>它基於一個強烈的使命感。只有當他們都有一個目標，團隊成員會協作。</a:t>
            </a:r>
          </a:p>
          <a:p>
            <a:endParaRPr lang="zh-TW" i="1" baseline="0" dirty="0" smtClean="0"/>
          </a:p>
          <a:p>
            <a:r>
              <a:rPr lang="en-US" i="1" u="none" baseline="0" dirty="0" smtClean="0">
                <a:latin typeface="PMingLiU"/>
                <a:cs typeface="PMingLiU"/>
              </a:rPr>
              <a:t>協作是自願的。</a:t>
            </a:r>
            <a:r>
              <a:rPr lang="en-US" dirty="0">
                <a:latin typeface="PMingLiU"/>
                <a:cs typeface="PMingLiU"/>
              </a:rPr>
              <a:t>它要求所有團隊成員想都要一起努力實現一個共同的目標; 不能要求他們進行協作。他們個人必須做出選擇協同工作。</a:t>
            </a:r>
          </a:p>
          <a:p>
            <a:endParaRPr lang="zh-TW" altLang="en-US" dirty="0">
              <a:latin typeface="PMingLiU"/>
              <a:ea typeface="PMingLiU"/>
              <a:cs typeface="PMingLiU"/>
            </a:endParaRPr>
          </a:p>
          <a:p>
            <a:r>
              <a:rPr lang="en-US" i="1" dirty="0">
                <a:latin typeface="PMingLiU"/>
                <a:cs typeface="PMingLiU"/>
              </a:rPr>
              <a:t>協作基於平等。</a:t>
            </a:r>
            <a:r>
              <a:rPr lang="en-US" dirty="0">
                <a:latin typeface="PMingLiU"/>
                <a:cs typeface="PMingLiU"/>
              </a:rPr>
              <a:t>基於所有團隊成員都有同樣價值的感覺。每個人貢獻某種類型的知識、技能或資源來參與協作的努力。</a:t>
            </a:r>
          </a:p>
          <a:p>
            <a:r>
              <a:rPr lang="en-US" dirty="0">
                <a:latin typeface="PMingLiU"/>
                <a:cs typeface="PMingLiU"/>
              </a:rPr>
              <a:t> </a:t>
            </a:r>
          </a:p>
          <a:p>
            <a:endParaRPr lang="zh-TW" altLang="en-US" dirty="0">
              <a:latin typeface="PMingLiU"/>
              <a:ea typeface="PMingLiU"/>
              <a:cs typeface="PMingLiU"/>
            </a:endParaRPr>
          </a:p>
          <a:p>
            <a:endParaRPr lang="zh-TW" dirty="0"/>
          </a:p>
        </p:txBody>
      </p:sp>
    </p:spTree>
    <p:extLst>
      <p:ext uri="{BB962C8B-B14F-4D97-AF65-F5344CB8AC3E}">
        <p14:creationId xmlns:p14="http://schemas.microsoft.com/office/powerpoint/2010/main" val="6720123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b="1" i="1" dirty="0">
                <a:latin typeface="PMingLiU"/>
                <a:cs typeface="PMingLiU"/>
              </a:rPr>
              <a:t>單元2：您做為區協調員的角色 (35 分鐘)</a:t>
            </a:r>
          </a:p>
          <a:p>
            <a:pPr fontAlgn="base"/>
            <a:endParaRPr lang="zh-TW" altLang="en-US" dirty="0">
              <a:latin typeface="PMingLiU"/>
              <a:ea typeface="PMingLiU"/>
              <a:cs typeface="PMingLiU"/>
            </a:endParaRPr>
          </a:p>
          <a:p>
            <a:pPr fontAlgn="base"/>
            <a:r>
              <a:rPr lang="en-US" b="1" i="1" dirty="0">
                <a:latin typeface="PMingLiU"/>
                <a:cs typeface="PMingLiU"/>
              </a:rPr>
              <a:t>告訴學員參閱學員手冊第3頁。</a:t>
            </a:r>
          </a:p>
          <a:p>
            <a:pPr fontAlgn="base"/>
            <a:endParaRPr lang="zh-TW" altLang="en-US" dirty="0">
              <a:latin typeface="PMingLiU"/>
              <a:ea typeface="PMingLiU"/>
              <a:cs typeface="PMingLiU"/>
            </a:endParaRPr>
          </a:p>
          <a:p>
            <a:pPr fontAlgn="base"/>
            <a:r>
              <a:rPr lang="en-US" dirty="0">
                <a:latin typeface="PMingLiU"/>
                <a:cs typeface="PMingLiU"/>
              </a:rPr>
              <a:t>現在，您有協作是什麼的想法和協作的某些共同特徵，您可以開始把重點放在您能如何鼓勵您的百年慶團隊協作。</a:t>
            </a:r>
          </a:p>
          <a:p>
            <a:pPr fontAlgn="base"/>
            <a:endParaRPr lang="zh-TW" altLang="en-US" dirty="0">
              <a:latin typeface="PMingLiU"/>
              <a:ea typeface="PMingLiU"/>
              <a:cs typeface="PMingLiU"/>
            </a:endParaRPr>
          </a:p>
          <a:p>
            <a:pPr fontAlgn="base"/>
            <a:r>
              <a:rPr lang="en-US" dirty="0">
                <a:latin typeface="PMingLiU"/>
                <a:cs typeface="PMingLiU"/>
              </a:rPr>
              <a:t>做為區百年慶協調員對百年慶團隊如何在一起工作能有很大的影響力。為了在您的區內以協作工作，您首先要瞭解成功的協作者的素質是重要的。知道這個會讓您和那些您的團隊內的人，能更理解他們該做什麼以使協作更為有效。 </a:t>
            </a:r>
          </a:p>
          <a:p>
            <a:pPr fontAlgn="base"/>
            <a:endParaRPr lang="zh-TW" altLang="en-US" dirty="0">
              <a:latin typeface="PMingLiU"/>
              <a:ea typeface="PMingLiU"/>
              <a:cs typeface="PMingLiU"/>
            </a:endParaRPr>
          </a:p>
          <a:p>
            <a:pPr fontAlgn="base"/>
            <a:r>
              <a:rPr lang="en-US" dirty="0">
                <a:latin typeface="PMingLiU"/>
                <a:cs typeface="PMingLiU"/>
              </a:rPr>
              <a:t>那些成功的協作者......</a:t>
            </a:r>
          </a:p>
          <a:p>
            <a:pPr fontAlgn="base"/>
            <a:endParaRPr lang="zh-TW" altLang="en-US" dirty="0">
              <a:latin typeface="PMingLiU"/>
              <a:ea typeface="PMingLiU"/>
              <a:cs typeface="PMingLiU"/>
            </a:endParaRPr>
          </a:p>
          <a:p>
            <a:pPr fontAlgn="base"/>
            <a:r>
              <a:rPr lang="en-US" dirty="0">
                <a:latin typeface="PMingLiU"/>
                <a:cs typeface="PMingLiU"/>
              </a:rPr>
              <a:t>*</a:t>
            </a:r>
            <a:r>
              <a:rPr lang="en-US" u="sng" dirty="0">
                <a:latin typeface="PMingLiU"/>
                <a:cs typeface="PMingLiU"/>
              </a:rPr>
              <a:t>參與、和價值、談話</a:t>
            </a:r>
          </a:p>
          <a:p>
            <a:pPr fontAlgn="base"/>
            <a:r>
              <a:rPr lang="en-US" kern="1200" dirty="0" smtClean="0">
                <a:solidFill>
                  <a:schemeClr val="tx1"/>
                </a:solidFill>
                <a:effectLst/>
                <a:latin typeface="PMingLiU"/>
                <a:cs typeface="PMingLiU"/>
              </a:rPr>
              <a:t>  他們對其他人感興趣。事實上，他們使用一種簡單但非常</a:t>
            </a:r>
            <a:r>
              <a:rPr dirty="0" smtClean="0">
                <a:latin typeface="PMingLiU"/>
                <a:cs typeface="PMingLiU"/>
              </a:rPr>
              <a:t>   </a:t>
            </a:r>
          </a:p>
          <a:p>
            <a:pPr fontAlgn="base"/>
            <a:r>
              <a:rPr dirty="0" smtClean="0">
                <a:latin typeface="PMingLiU"/>
                <a:cs typeface="PMingLiU"/>
              </a:rPr>
              <a:t>  </a:t>
            </a:r>
            <a:r>
              <a:rPr lang="en-US" kern="1200" dirty="0" smtClean="0">
                <a:solidFill>
                  <a:schemeClr val="tx1"/>
                </a:solidFill>
                <a:effectLst/>
                <a:latin typeface="PMingLiU"/>
                <a:cs typeface="PMingLiU"/>
              </a:rPr>
              <a:t>有效的方式來談話以瞭解他人和可能具有潛力  </a:t>
            </a:r>
            <a:endParaRPr lang="zh-TW" kern="1200" baseline="0" dirty="0" smtClean="0">
              <a:solidFill>
                <a:schemeClr val="tx1"/>
              </a:solidFill>
              <a:effectLst/>
              <a:latin typeface="PMingLiU"/>
              <a:ea typeface="PMingLiU"/>
              <a:cs typeface="PMingLiU"/>
            </a:endParaRPr>
          </a:p>
          <a:p>
            <a:pPr fontAlgn="base"/>
            <a:r>
              <a:rPr dirty="0" smtClean="0">
                <a:latin typeface="PMingLiU"/>
                <a:cs typeface="PMingLiU"/>
              </a:rPr>
              <a:t>  </a:t>
            </a:r>
            <a:r>
              <a:rPr lang="en-US" kern="1200" dirty="0" smtClean="0">
                <a:solidFill>
                  <a:schemeClr val="tx1"/>
                </a:solidFill>
                <a:effectLst/>
                <a:latin typeface="PMingLiU"/>
                <a:cs typeface="PMingLiU"/>
              </a:rPr>
              <a:t>很好地在一起</a:t>
            </a:r>
            <a:r>
              <a:rPr dirty="0" smtClean="0">
                <a:latin typeface="PMingLiU"/>
                <a:cs typeface="PMingLiU"/>
              </a:rPr>
              <a:t> </a:t>
            </a:r>
            <a:r>
              <a:rPr lang="en-US" kern="1200" dirty="0" smtClean="0">
                <a:solidFill>
                  <a:schemeClr val="tx1"/>
                </a:solidFill>
                <a:effectLst/>
                <a:latin typeface="PMingLiU"/>
                <a:cs typeface="PMingLiU"/>
              </a:rPr>
              <a:t>協作努力工作。</a:t>
            </a:r>
          </a:p>
          <a:p>
            <a:pPr fontAlgn="base"/>
            <a:endParaRPr lang="zh-TW" altLang="en-US" dirty="0">
              <a:latin typeface="PMingLiU"/>
              <a:ea typeface="PMingLiU"/>
              <a:cs typeface="PMingLiU"/>
            </a:endParaRPr>
          </a:p>
          <a:p>
            <a:pPr fontAlgn="base"/>
            <a:r>
              <a:rPr lang="en-US" dirty="0">
                <a:latin typeface="PMingLiU"/>
                <a:cs typeface="PMingLiU"/>
              </a:rPr>
              <a:t>*</a:t>
            </a:r>
            <a:r>
              <a:rPr lang="en-US" u="sng" dirty="0">
                <a:latin typeface="PMingLiU"/>
                <a:cs typeface="PMingLiU"/>
              </a:rPr>
              <a:t>找到如何在自己和他人引出創造力的方法</a:t>
            </a:r>
          </a:p>
          <a:p>
            <a:pPr fontAlgn="base"/>
            <a:r>
              <a:rPr lang="en-US" dirty="0">
                <a:latin typeface="PMingLiU"/>
                <a:cs typeface="PMingLiU"/>
              </a:rPr>
              <a:t>  他們可能</a:t>
            </a:r>
            <a:r>
              <a:rPr dirty="0" smtClean="0">
                <a:latin typeface="PMingLiU"/>
                <a:cs typeface="PMingLiU"/>
              </a:rPr>
              <a:t> </a:t>
            </a:r>
            <a:r>
              <a:rPr lang="en-US" dirty="0">
                <a:latin typeface="PMingLiU"/>
                <a:cs typeface="PMingLiU"/>
              </a:rPr>
              <a:t>使用各種各樣的腦力激盪技巧。不知道打折扣或</a:t>
            </a:r>
            <a:r>
              <a:rPr dirty="0" smtClean="0">
                <a:latin typeface="PMingLiU"/>
                <a:cs typeface="PMingLiU"/>
              </a:rPr>
              <a:t> </a:t>
            </a:r>
          </a:p>
          <a:p>
            <a:pPr fontAlgn="base"/>
            <a:r>
              <a:rPr dirty="0" smtClean="0">
                <a:latin typeface="PMingLiU"/>
                <a:cs typeface="PMingLiU"/>
              </a:rPr>
              <a:t>  </a:t>
            </a:r>
            <a:r>
              <a:rPr lang="en-US" dirty="0">
                <a:latin typeface="PMingLiU"/>
                <a:cs typeface="PMingLiU"/>
              </a:rPr>
              <a:t>檢查，只是玩弄，直到它變成更大的事務，或   </a:t>
            </a:r>
          </a:p>
          <a:p>
            <a:pPr fontAlgn="base"/>
            <a:r>
              <a:rPr lang="en-US" dirty="0">
                <a:latin typeface="PMingLiU"/>
                <a:cs typeface="PMingLiU"/>
              </a:rPr>
              <a:t>  銷聲匿跡。</a:t>
            </a:r>
          </a:p>
          <a:p>
            <a:pPr fontAlgn="base"/>
            <a:endParaRPr lang="zh-TW" altLang="en-US" dirty="0">
              <a:latin typeface="PMingLiU"/>
              <a:ea typeface="PMingLiU"/>
              <a:cs typeface="PMingLiU"/>
            </a:endParaRPr>
          </a:p>
          <a:p>
            <a:pPr fontAlgn="base"/>
            <a:r>
              <a:rPr lang="en-US" dirty="0">
                <a:latin typeface="PMingLiU"/>
                <a:cs typeface="PMingLiU"/>
              </a:rPr>
              <a:t>*</a:t>
            </a:r>
            <a:r>
              <a:rPr lang="en-US" u="sng" dirty="0">
                <a:latin typeface="PMingLiU"/>
                <a:cs typeface="PMingLiU"/>
              </a:rPr>
              <a:t>積極地尋求自覺和學習</a:t>
            </a:r>
          </a:p>
          <a:p>
            <a:pPr fontAlgn="base"/>
            <a:r>
              <a:rPr lang="en-US" dirty="0">
                <a:latin typeface="PMingLiU"/>
                <a:cs typeface="PMingLiU"/>
              </a:rPr>
              <a:t>  那些人知道自己擅長什麼並引以為樂，也知道他們如何才能使他們的</a:t>
            </a:r>
            <a:r>
              <a:rPr dirty="0" smtClean="0">
                <a:latin typeface="PMingLiU"/>
                <a:cs typeface="PMingLiU"/>
              </a:rPr>
              <a:t> </a:t>
            </a:r>
          </a:p>
          <a:p>
            <a:pPr fontAlgn="base"/>
            <a:r>
              <a:rPr dirty="0" smtClean="0">
                <a:latin typeface="PMingLiU"/>
                <a:cs typeface="PMingLiU"/>
              </a:rPr>
              <a:t>  </a:t>
            </a:r>
            <a:r>
              <a:rPr lang="en-US" dirty="0">
                <a:latin typeface="PMingLiU"/>
                <a:cs typeface="PMingLiU"/>
              </a:rPr>
              <a:t>協同努力做出最佳貢獻。他們用</a:t>
            </a:r>
            <a:r>
              <a:rPr dirty="0" smtClean="0">
                <a:latin typeface="PMingLiU"/>
                <a:cs typeface="PMingLiU"/>
              </a:rPr>
              <a:t>   </a:t>
            </a:r>
          </a:p>
          <a:p>
            <a:pPr fontAlgn="base"/>
            <a:r>
              <a:rPr dirty="0" smtClean="0">
                <a:latin typeface="PMingLiU"/>
                <a:cs typeface="PMingLiU"/>
              </a:rPr>
              <a:t>  </a:t>
            </a:r>
            <a:r>
              <a:rPr lang="en-US" dirty="0" err="1">
                <a:latin typeface="PMingLiU"/>
                <a:cs typeface="PMingLiU"/>
              </a:rPr>
              <a:t>好奇心做為一種工具來探索和發現新的可能性</a:t>
            </a:r>
            <a:r>
              <a:rPr lang="en-US" dirty="0">
                <a:latin typeface="PMingLiU"/>
                <a:cs typeface="PMingLiU"/>
              </a:rPr>
              <a:t>。</a:t>
            </a:r>
          </a:p>
          <a:p>
            <a:pPr fontAlgn="base"/>
            <a:r>
              <a:rPr lang="zh-TW" altLang="en-US" dirty="0">
                <a:latin typeface="PMingLiU"/>
                <a:cs typeface="PMingLiU"/>
              </a:rPr>
              <a:t>*邀請貢獻並不加判斷接受所提供的</a:t>
            </a:r>
          </a:p>
          <a:p>
            <a:pPr fontAlgn="base"/>
            <a:r>
              <a:rPr lang="zh-TW" altLang="en-US" dirty="0">
                <a:latin typeface="PMingLiU"/>
                <a:cs typeface="PMingLiU"/>
              </a:rPr>
              <a:t>  通常的情況是有人提供意見而我們的第一直覺是尋找  </a:t>
            </a:r>
          </a:p>
          <a:p>
            <a:pPr fontAlgn="base"/>
            <a:r>
              <a:rPr lang="zh-TW" altLang="en-US" dirty="0">
                <a:latin typeface="PMingLiU"/>
                <a:cs typeface="PMingLiU"/>
              </a:rPr>
              <a:t>  缺陷。那些建設性的協作者抵制誘惑。  </a:t>
            </a:r>
          </a:p>
          <a:p>
            <a:pPr fontAlgn="base"/>
            <a:r>
              <a:rPr lang="zh-TW" altLang="en-US" dirty="0">
                <a:latin typeface="PMingLiU"/>
                <a:cs typeface="PMingLiU"/>
              </a:rPr>
              <a:t>  去這樣做， 相反地選擇建立在所提供的基礎上完成詢問和 </a:t>
            </a:r>
          </a:p>
          <a:p>
            <a:pPr fontAlgn="base"/>
            <a:r>
              <a:rPr lang="zh-TW" altLang="en-US" dirty="0">
                <a:latin typeface="PMingLiU"/>
                <a:cs typeface="PMingLiU"/>
              </a:rPr>
              <a:t>  討論。</a:t>
            </a:r>
          </a:p>
          <a:p>
            <a:pPr fontAlgn="base"/>
            <a:endParaRPr lang="zh-TW" altLang="en-US" dirty="0">
              <a:latin typeface="PMingLiU"/>
              <a:cs typeface="PMingLiU"/>
            </a:endParaRPr>
          </a:p>
          <a:p>
            <a:pPr fontAlgn="base"/>
            <a:r>
              <a:rPr lang="zh-TW" altLang="en-US" dirty="0">
                <a:latin typeface="PMingLiU"/>
                <a:cs typeface="PMingLiU"/>
              </a:rPr>
              <a:t>*讓別人看起來很好</a:t>
            </a:r>
          </a:p>
          <a:p>
            <a:pPr fontAlgn="base"/>
            <a:r>
              <a:rPr lang="zh-TW" altLang="en-US" dirty="0">
                <a:latin typeface="PMingLiU"/>
                <a:cs typeface="PMingLiU"/>
              </a:rPr>
              <a:t>  他們 在尋求個人認同之前他們專注於其他人的工作和做出的貢獻。</a:t>
            </a:r>
          </a:p>
          <a:p>
            <a:pPr fontAlgn="base"/>
            <a:endParaRPr lang="zh-TW" altLang="en-US" dirty="0">
              <a:latin typeface="PMingLiU"/>
              <a:cs typeface="PMingLiU"/>
            </a:endParaRPr>
          </a:p>
          <a:p>
            <a:pPr fontAlgn="base"/>
            <a:r>
              <a:rPr lang="zh-TW" altLang="en-US" dirty="0">
                <a:latin typeface="PMingLiU"/>
                <a:cs typeface="PMingLiU"/>
              </a:rPr>
              <a:t>*很好地管理意見分歧</a:t>
            </a:r>
          </a:p>
          <a:p>
            <a:pPr fontAlgn="base"/>
            <a:r>
              <a:rPr lang="zh-TW" altLang="en-US" dirty="0">
                <a:latin typeface="PMingLiU"/>
                <a:cs typeface="PMingLiU"/>
              </a:rPr>
              <a:t>  雖然我們可能會這樣想，有效的協作並不包括 </a:t>
            </a:r>
          </a:p>
          <a:p>
            <a:pPr fontAlgn="base"/>
            <a:r>
              <a:rPr lang="zh-TW" altLang="en-US" dirty="0">
                <a:latin typeface="PMingLiU"/>
                <a:cs typeface="PMingLiU"/>
              </a:rPr>
              <a:t>  意見分歧，它是的。那些技巧熟練的協作者了解意見分歧可能產生張力的價值， </a:t>
            </a:r>
          </a:p>
          <a:p>
            <a:pPr fontAlgn="base"/>
            <a:r>
              <a:rPr lang="zh-TW" altLang="en-US" dirty="0">
                <a:latin typeface="PMingLiU"/>
                <a:cs typeface="PMingLiU"/>
              </a:rPr>
              <a:t>  並使用它做為一座橋樑以得到 </a:t>
            </a:r>
          </a:p>
          <a:p>
            <a:pPr fontAlgn="base"/>
            <a:r>
              <a:rPr lang="zh-TW" altLang="en-US" dirty="0">
                <a:latin typeface="PMingLiU"/>
                <a:cs typeface="PMingLiU"/>
              </a:rPr>
              <a:t>  不同的東西，或更好的東西。</a:t>
            </a:r>
          </a:p>
          <a:p>
            <a:pPr fontAlgn="base"/>
            <a:endParaRPr lang="zh-TW" altLang="en-US" dirty="0">
              <a:latin typeface="PMingLiU"/>
              <a:cs typeface="PMingLiU"/>
            </a:endParaRPr>
          </a:p>
          <a:p>
            <a:pPr fontAlgn="base"/>
            <a:r>
              <a:rPr lang="zh-TW" altLang="en-US" dirty="0">
                <a:latin typeface="PMingLiU"/>
                <a:cs typeface="PMingLiU"/>
              </a:rPr>
              <a:t>協作可能具有挑戰性。它的成功取決於完成工作比任何一個人更重要。它要求我們減少我們與別人競爭的欲望，相反地從共同努力中找到個人的滿足。然而，做得很好，協作的努力產出一些漂亮驚人，和非常成功的結果。</a:t>
            </a:r>
          </a:p>
          <a:p>
            <a:pPr fontAlgn="base"/>
            <a:endParaRPr lang="zh-TW" altLang="en-US" dirty="0">
              <a:latin typeface="PMingLiU"/>
              <a:cs typeface="PMingLiU"/>
            </a:endParaRPr>
          </a:p>
          <a:p>
            <a:pPr fontAlgn="base"/>
            <a:endParaRPr lang="en-US" dirty="0">
              <a:latin typeface="PMingLiU"/>
              <a:cs typeface="PMingLiU"/>
            </a:endParaRPr>
          </a:p>
          <a:p>
            <a:pPr fontAlgn="base"/>
            <a:endParaRPr lang="en-US" dirty="0">
              <a:latin typeface="PMingLiU"/>
              <a:cs typeface="PMingLiU"/>
            </a:endParaRPr>
          </a:p>
          <a:p>
            <a:pPr fontAlgn="base"/>
            <a:endParaRPr lang="zh-TW" altLang="en-US" dirty="0">
              <a:latin typeface="PMingLiU"/>
              <a:ea typeface="PMingLiU"/>
              <a:cs typeface="PMingLiU"/>
            </a:endParaRPr>
          </a:p>
        </p:txBody>
      </p:sp>
    </p:spTree>
    <p:extLst>
      <p:ext uri="{BB962C8B-B14F-4D97-AF65-F5344CB8AC3E}">
        <p14:creationId xmlns:p14="http://schemas.microsoft.com/office/powerpoint/2010/main" val="15340545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smtClean="0">
                <a:latin typeface="PMingLiU"/>
                <a:cs typeface="PMingLiU"/>
              </a:rPr>
              <a:t>在我們結束之前，我想與您們分享最後一個想法。</a:t>
            </a:r>
          </a:p>
          <a:p>
            <a:endParaRPr lang="zh-TW" dirty="0" smtClean="0"/>
          </a:p>
          <a:p>
            <a:r>
              <a:rPr dirty="0" smtClean="0">
                <a:latin typeface="PMingLiU"/>
                <a:cs typeface="PMingLiU"/>
              </a:rPr>
              <a:t>記得這......</a:t>
            </a:r>
          </a:p>
          <a:p>
            <a:endParaRPr lang="zh-TW" dirty="0" smtClean="0"/>
          </a:p>
          <a:p>
            <a:r>
              <a:rPr lang="en-US" b="1" i="1" dirty="0" smtClean="0">
                <a:latin typeface="PMingLiU"/>
                <a:cs typeface="PMingLiU"/>
              </a:rPr>
              <a:t>朗讀引語。  </a:t>
            </a:r>
          </a:p>
          <a:p>
            <a:endParaRPr lang="zh-TW" baseline="0" dirty="0" smtClean="0"/>
          </a:p>
          <a:p>
            <a:r>
              <a:rPr dirty="0" smtClean="0">
                <a:latin typeface="PMingLiU"/>
                <a:cs typeface="PMingLiU"/>
              </a:rPr>
              <a:t>一起工作您們可以幫助使我們的慶祝百年慶活動圓滿成功!</a:t>
            </a:r>
          </a:p>
        </p:txBody>
      </p:sp>
    </p:spTree>
    <p:extLst>
      <p:ext uri="{BB962C8B-B14F-4D97-AF65-F5344CB8AC3E}">
        <p14:creationId xmlns:p14="http://schemas.microsoft.com/office/powerpoint/2010/main" val="15929643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97EEB0C-A5D3-4056-8001-82369F7A58D0}" type="slidenum">
              <a:rPr lang="en-US" smtClean="0"/>
              <a:t>33</a:t>
            </a:fld>
            <a:endParaRPr lang="zh-TW"/>
          </a:p>
        </p:txBody>
      </p:sp>
    </p:spTree>
    <p:extLst>
      <p:ext uri="{BB962C8B-B14F-4D97-AF65-F5344CB8AC3E}">
        <p14:creationId xmlns:p14="http://schemas.microsoft.com/office/powerpoint/2010/main" val="2485410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97EEB0C-A5D3-4056-8001-82369F7A58D0}" type="slidenum">
              <a:rPr lang="en-US" smtClean="0"/>
              <a:t>34</a:t>
            </a:fld>
            <a:endParaRPr lang="zh-TW"/>
          </a:p>
        </p:txBody>
      </p:sp>
    </p:spTree>
    <p:extLst>
      <p:ext uri="{BB962C8B-B14F-4D97-AF65-F5344CB8AC3E}">
        <p14:creationId xmlns:p14="http://schemas.microsoft.com/office/powerpoint/2010/main" val="31244286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97EEB0C-A5D3-4056-8001-82369F7A58D0}" type="slidenum">
              <a:rPr lang="en-US" smtClean="0"/>
              <a:t>35</a:t>
            </a:fld>
            <a:endParaRPr lang="zh-TW"/>
          </a:p>
        </p:txBody>
      </p:sp>
    </p:spTree>
    <p:extLst>
      <p:ext uri="{BB962C8B-B14F-4D97-AF65-F5344CB8AC3E}">
        <p14:creationId xmlns:p14="http://schemas.microsoft.com/office/powerpoint/2010/main" val="17807221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97EEB0C-A5D3-4056-8001-82369F7A58D0}" type="slidenum">
              <a:rPr lang="en-US" smtClean="0"/>
              <a:t>36</a:t>
            </a:fld>
            <a:endParaRPr lang="zh-TW"/>
          </a:p>
        </p:txBody>
      </p:sp>
    </p:spTree>
    <p:extLst>
      <p:ext uri="{BB962C8B-B14F-4D97-AF65-F5344CB8AC3E}">
        <p14:creationId xmlns:p14="http://schemas.microsoft.com/office/powerpoint/2010/main" val="6284177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i="1" dirty="0" smtClean="0">
                <a:latin typeface="PMingLiU"/>
                <a:cs typeface="PMingLiU"/>
              </a:rPr>
              <a:t>結束課程並要求學員填寫課程評估。 </a:t>
            </a:r>
          </a:p>
          <a:p>
            <a:endParaRPr lang="zh-TW" dirty="0"/>
          </a:p>
        </p:txBody>
      </p:sp>
      <p:sp>
        <p:nvSpPr>
          <p:cNvPr id="4" name="Slide Number Placeholder 3"/>
          <p:cNvSpPr>
            <a:spLocks noGrp="1"/>
          </p:cNvSpPr>
          <p:nvPr>
            <p:ph type="sldNum" sz="quarter" idx="10"/>
          </p:nvPr>
        </p:nvSpPr>
        <p:spPr/>
        <p:txBody>
          <a:bodyPr/>
          <a:lstStyle/>
          <a:p>
            <a:fld id="{BD5476F8-3B52-42B2-A1AD-CD382935C8F0}" type="slidenum">
              <a:rPr lang="en-US" smtClean="0"/>
              <a:t>37</a:t>
            </a:fld>
            <a:endParaRPr lang="zh-TW"/>
          </a:p>
        </p:txBody>
      </p:sp>
    </p:spTree>
    <p:extLst>
      <p:ext uri="{BB962C8B-B14F-4D97-AF65-F5344CB8AC3E}">
        <p14:creationId xmlns:p14="http://schemas.microsoft.com/office/powerpoint/2010/main" val="1086577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6.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7.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8.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9.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0.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1.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2.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685800" y="16764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ctr" rtl="0">
              <a:spcBef>
                <a:spcPct val="0"/>
              </a:spcBef>
              <a:buNone/>
              <a:defRPr sz="6000" b="1">
                <a:ln>
                  <a:noFill/>
                </a:ln>
                <a:solidFill>
                  <a:srgbClr val="004E95"/>
                </a:solidFill>
                <a:effectLst>
                  <a:outerShdw blurRad="38100" dist="25400" dir="5400000" algn="tl" rotWithShape="0">
                    <a:srgbClr val="000000">
                      <a:alpha val="43000"/>
                    </a:srgbClr>
                  </a:outerShdw>
                </a:effectLst>
                <a:latin typeface="+mj-lt"/>
                <a:ea typeface="+mj-ea"/>
                <a:cs typeface="+mj-cs"/>
              </a:defRPr>
            </a:lvl1pPr>
          </a:lstStyle>
          <a:p>
            <a:r>
              <a:rPr kumimoji="0" lang="en-US" dirty="0" smtClean="0"/>
              <a:t>Click to edit Master title style</a:t>
            </a:r>
            <a:endParaRPr kumimoji="0" lang="en-US" dirty="0"/>
          </a:p>
        </p:txBody>
      </p:sp>
      <p:sp>
        <p:nvSpPr>
          <p:cNvPr id="27" name="Slide Number Placeholder 26"/>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
        <p:nvSpPr>
          <p:cNvPr id="5" name="Footer Placeholder 21"/>
          <p:cNvSpPr>
            <a:spLocks noGrp="1"/>
          </p:cNvSpPr>
          <p:nvPr>
            <p:ph type="ftr" sz="quarter" idx="3"/>
          </p:nvPr>
        </p:nvSpPr>
        <p:spPr>
          <a:xfrm>
            <a:off x="2743200" y="6400800"/>
            <a:ext cx="3352800" cy="273050"/>
          </a:xfrm>
          <a:prstGeom prst="rect">
            <a:avLst/>
          </a:prstGeom>
        </p:spPr>
        <p:txBody>
          <a:bodyPr vert="horz" lIns="0" tIns="0" rIns="0" bIns="0" anchor="b"/>
          <a:lstStyle>
            <a:lvl1pPr algn="ctr" eaLnBrk="1" latinLnBrk="0" hangingPunct="1">
              <a:defRPr kumimoji="0" sz="1200">
                <a:solidFill>
                  <a:srgbClr val="004E95"/>
                </a:solidFill>
              </a:defRPr>
            </a:lvl1pPr>
          </a:lstStyle>
          <a:p>
            <a:r>
              <a:rPr lang="en-US" smtClean="0"/>
              <a:t>District Centennial Coordinator Training</a:t>
            </a:r>
            <a:endParaRPr lang="en-US" dirty="0"/>
          </a:p>
        </p:txBody>
      </p:sp>
    </p:spTree>
    <p:custDataLst>
      <p:tags r:id="rId1"/>
    </p:custDataLst>
    <p:extLst>
      <p:ext uri="{BB962C8B-B14F-4D97-AF65-F5344CB8AC3E}">
        <p14:creationId xmlns:p14="http://schemas.microsoft.com/office/powerpoint/2010/main" val="8808659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buClrTx/>
              <a:buSzPct val="75000"/>
              <a:defRPr/>
            </a:lvl1pPr>
            <a:lvl2pPr>
              <a:buClrTx/>
              <a:buSzPct val="75000"/>
              <a:defRPr/>
            </a:lvl2pPr>
            <a:lvl3pPr>
              <a:buClrTx/>
              <a:buSzPct val="75000"/>
              <a:defRPr/>
            </a:lvl3pPr>
            <a:lvl4pPr>
              <a:buClrTx/>
              <a:buSzPct val="75000"/>
              <a:defRPr/>
            </a:lvl4pPr>
            <a:lvl5pPr>
              <a:buClrTx/>
              <a:buSzPct val="7500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6" name="Slide Number Placeholder 5"/>
          <p:cNvSpPr>
            <a:spLocks noGrp="1"/>
          </p:cNvSpPr>
          <p:nvPr>
            <p:ph type="sldNum" sz="quarter" idx="12"/>
          </p:nvPr>
        </p:nvSpPr>
        <p:spPr>
          <a:xfrm>
            <a:off x="8686800" y="6477000"/>
            <a:ext cx="304800" cy="288925"/>
          </a:xfrm>
        </p:spPr>
        <p:txBody>
          <a:bodyPr/>
          <a:lstStyle/>
          <a:p>
            <a:fld id="{297C7751-A38B-461C-B4EC-BCD819B20F47}" type="slidenum">
              <a:rPr lang="en-US" smtClean="0">
                <a:solidFill>
                  <a:srgbClr val="04617B">
                    <a:shade val="90000"/>
                  </a:srgbClr>
                </a:solidFill>
              </a:rPr>
              <a:pPr/>
              <a:t>‹#›</a:t>
            </a:fld>
            <a:endParaRPr lang="en-US" dirty="0">
              <a:solidFill>
                <a:srgbClr val="04617B">
                  <a:shade val="90000"/>
                </a:srgbClr>
              </a:solidFill>
            </a:endParaRPr>
          </a:p>
        </p:txBody>
      </p:sp>
      <p:sp>
        <p:nvSpPr>
          <p:cNvPr id="7" name="Footer Placeholder 21"/>
          <p:cNvSpPr>
            <a:spLocks noGrp="1"/>
          </p:cNvSpPr>
          <p:nvPr>
            <p:ph type="ftr" sz="quarter" idx="3"/>
          </p:nvPr>
        </p:nvSpPr>
        <p:spPr>
          <a:xfrm>
            <a:off x="2743200" y="6400800"/>
            <a:ext cx="3352800" cy="273050"/>
          </a:xfrm>
          <a:prstGeom prst="rect">
            <a:avLst/>
          </a:prstGeom>
        </p:spPr>
        <p:txBody>
          <a:bodyPr vert="horz" lIns="0" tIns="0" rIns="0" bIns="0" anchor="b"/>
          <a:lstStyle>
            <a:lvl1pPr algn="ctr" eaLnBrk="1" latinLnBrk="0" hangingPunct="1">
              <a:defRPr kumimoji="0" sz="1200">
                <a:solidFill>
                  <a:srgbClr val="004E95"/>
                </a:solidFill>
              </a:defRPr>
            </a:lvl1pPr>
          </a:lstStyle>
          <a:p>
            <a:r>
              <a:rPr lang="en-US" smtClean="0"/>
              <a:t>District Centennial Coordinator Training</a:t>
            </a:r>
            <a:endParaRPr lang="en-US" dirty="0"/>
          </a:p>
        </p:txBody>
      </p:sp>
    </p:spTree>
    <p:custDataLst>
      <p:tags r:id="rId1"/>
    </p:custDataLst>
    <p:extLst>
      <p:ext uri="{BB962C8B-B14F-4D97-AF65-F5344CB8AC3E}">
        <p14:creationId xmlns:p14="http://schemas.microsoft.com/office/powerpoint/2010/main" val="326527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t>District Centennial Coordinator Training</a:t>
            </a:r>
            <a:endParaRPr lang="en-US"/>
          </a:p>
        </p:txBody>
      </p:sp>
      <p:sp>
        <p:nvSpPr>
          <p:cNvPr id="6" name="Slide Number Placeholder 5"/>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custDataLst>
      <p:tags r:id="rId1"/>
    </p:custDataLst>
    <p:extLst>
      <p:ext uri="{BB962C8B-B14F-4D97-AF65-F5344CB8AC3E}">
        <p14:creationId xmlns:p14="http://schemas.microsoft.com/office/powerpoint/2010/main" val="2449053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r>
              <a:rPr lang="en-US" smtClean="0"/>
              <a:t>District Centennial Coordinator Training</a:t>
            </a:r>
            <a:endParaRPr lang="en-US"/>
          </a:p>
        </p:txBody>
      </p:sp>
      <p:sp>
        <p:nvSpPr>
          <p:cNvPr id="7" name="Slide Number Placeholder 6"/>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custDataLst>
      <p:tags r:id="rId1"/>
    </p:custDataLst>
    <p:extLst>
      <p:ext uri="{BB962C8B-B14F-4D97-AF65-F5344CB8AC3E}">
        <p14:creationId xmlns:p14="http://schemas.microsoft.com/office/powerpoint/2010/main" val="174431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r>
              <a:rPr lang="en-US" smtClean="0"/>
              <a:t>District Centennial Coordinator Training</a:t>
            </a:r>
            <a:endParaRPr lang="en-US"/>
          </a:p>
        </p:txBody>
      </p:sp>
      <p:sp>
        <p:nvSpPr>
          <p:cNvPr id="9" name="Slide Number Placeholder 8"/>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custDataLst>
      <p:tags r:id="rId1"/>
    </p:custDataLst>
    <p:extLst>
      <p:ext uri="{BB962C8B-B14F-4D97-AF65-F5344CB8AC3E}">
        <p14:creationId xmlns:p14="http://schemas.microsoft.com/office/powerpoint/2010/main" val="1395270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r>
              <a:rPr lang="en-US" smtClean="0"/>
              <a:t>District Centennial Coordinator Training</a:t>
            </a:r>
            <a:endParaRPr lang="en-US"/>
          </a:p>
        </p:txBody>
      </p:sp>
      <p:sp>
        <p:nvSpPr>
          <p:cNvPr id="5" name="Slide Number Placeholder 4"/>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custDataLst>
      <p:tags r:id="rId1"/>
    </p:custDataLst>
    <p:extLst>
      <p:ext uri="{BB962C8B-B14F-4D97-AF65-F5344CB8AC3E}">
        <p14:creationId xmlns:p14="http://schemas.microsoft.com/office/powerpoint/2010/main" val="4278268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r>
              <a:rPr lang="en-US" smtClean="0"/>
              <a:t>District Centennial Coordinator Training</a:t>
            </a:r>
            <a:endParaRPr lang="en-US"/>
          </a:p>
        </p:txBody>
      </p:sp>
      <p:sp>
        <p:nvSpPr>
          <p:cNvPr id="4" name="Slide Number Placeholder 3"/>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469425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r>
              <a:rPr lang="en-US" smtClean="0"/>
              <a:t>District Centennial Coordinator Training</a:t>
            </a:r>
            <a:endParaRPr lang="en-US"/>
          </a:p>
        </p:txBody>
      </p:sp>
      <p:sp>
        <p:nvSpPr>
          <p:cNvPr id="7" name="Slide Number Placeholder 6"/>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4053196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r>
              <a:rPr lang="en-US" smtClean="0"/>
              <a:t>District Centennial Coordinator Training</a:t>
            </a:r>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2509034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t>District Centennial Coordinator Training</a:t>
            </a:r>
            <a:endParaRPr lang="en-US"/>
          </a:p>
        </p:txBody>
      </p:sp>
      <p:sp>
        <p:nvSpPr>
          <p:cNvPr id="6" name="Slide Number Placeholder 5"/>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964347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t>District Centennial Coordinator Training</a:t>
            </a:r>
            <a:endParaRPr lang="en-US"/>
          </a:p>
        </p:txBody>
      </p:sp>
      <p:sp>
        <p:nvSpPr>
          <p:cNvPr id="6" name="Slide Number Placeholder 5"/>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238667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t>District Centennial Coordinator Training</a:t>
            </a:r>
            <a:endParaRPr lang="en-US"/>
          </a:p>
        </p:txBody>
      </p:sp>
      <p:sp>
        <p:nvSpPr>
          <p:cNvPr id="6" name="Slide Number Placeholder 5"/>
          <p:cNvSpPr>
            <a:spLocks noGrp="1"/>
          </p:cNvSpPr>
          <p:nvPr>
            <p:ph type="sldNum" sz="quarter" idx="12"/>
          </p:nvPr>
        </p:nvSpPr>
        <p:spPr/>
        <p:txBody>
          <a:bodyPr/>
          <a:lstStyle/>
          <a:p>
            <a:fld id="{682CB270-50C8-4DAE-8EE5-1A60D3E5D53C}" type="slidenum">
              <a:rPr lang="en-US" smtClean="0">
                <a:solidFill>
                  <a:srgbClr val="04617B">
                    <a:shade val="90000"/>
                  </a:srgbClr>
                </a:solidFill>
              </a:rPr>
              <a:pPr/>
              <a:t>‹#›</a:t>
            </a:fld>
            <a:endParaRPr lang="en-US">
              <a:solidFill>
                <a:srgbClr val="04617B">
                  <a:shade val="90000"/>
                </a:srgbClr>
              </a:solidFill>
            </a:endParaRPr>
          </a:p>
        </p:txBody>
      </p:sp>
    </p:spTree>
    <p:custDataLst>
      <p:tags r:id="rId1"/>
    </p:custDataLst>
    <p:extLst>
      <p:ext uri="{BB962C8B-B14F-4D97-AF65-F5344CB8AC3E}">
        <p14:creationId xmlns:p14="http://schemas.microsoft.com/office/powerpoint/2010/main" val="1559957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685800" y="16764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ctr" rtl="0">
              <a:spcBef>
                <a:spcPct val="0"/>
              </a:spcBef>
              <a:buNone/>
              <a:defRPr sz="6000" b="1">
                <a:ln>
                  <a:noFill/>
                </a:ln>
                <a:solidFill>
                  <a:srgbClr val="004E95"/>
                </a:solidFill>
                <a:effectLst>
                  <a:outerShdw blurRad="38100" dist="25400" dir="5400000" algn="tl" rotWithShape="0">
                    <a:srgbClr val="000000">
                      <a:alpha val="43000"/>
                    </a:srgbClr>
                  </a:outerShdw>
                </a:effectLst>
                <a:latin typeface="+mj-lt"/>
                <a:ea typeface="+mj-ea"/>
                <a:cs typeface="+mj-cs"/>
              </a:defRPr>
            </a:lvl1pPr>
          </a:lstStyle>
          <a:p>
            <a:r>
              <a:rPr kumimoji="0" lang="en-US" dirty="0" smtClean="0"/>
              <a:t>Click to edit Master title style</a:t>
            </a:r>
            <a:endParaRPr kumimoji="0" lang="en-US" dirty="0"/>
          </a:p>
        </p:txBody>
      </p:sp>
      <p:sp>
        <p:nvSpPr>
          <p:cNvPr id="27" name="Slide Number Placeholder 26"/>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
        <p:nvSpPr>
          <p:cNvPr id="7" name="Footer Placeholder 21"/>
          <p:cNvSpPr>
            <a:spLocks noGrp="1"/>
          </p:cNvSpPr>
          <p:nvPr>
            <p:ph type="ftr" sz="quarter" idx="3"/>
          </p:nvPr>
        </p:nvSpPr>
        <p:spPr>
          <a:xfrm>
            <a:off x="2895600" y="6400800"/>
            <a:ext cx="3352800" cy="273050"/>
          </a:xfrm>
          <a:prstGeom prst="rect">
            <a:avLst/>
          </a:prstGeom>
        </p:spPr>
        <p:txBody>
          <a:bodyPr vert="horz" lIns="0" tIns="0" rIns="0" bIns="0" anchor="b"/>
          <a:lstStyle>
            <a:lvl1pPr algn="ctr" eaLnBrk="1" latinLnBrk="0" hangingPunct="1">
              <a:defRPr kumimoji="0" sz="1200">
                <a:solidFill>
                  <a:srgbClr val="004E95"/>
                </a:solidFill>
              </a:defRPr>
            </a:lvl1pPr>
          </a:lstStyle>
          <a:p>
            <a:r>
              <a:rPr lang="en-US" dirty="0" smtClean="0"/>
              <a:t>District Centennial Coordinator Training</a:t>
            </a:r>
            <a:endParaRPr lang="en-US" dirty="0"/>
          </a:p>
        </p:txBody>
      </p:sp>
    </p:spTree>
    <p:extLst>
      <p:ext uri="{BB962C8B-B14F-4D97-AF65-F5344CB8AC3E}">
        <p14:creationId xmlns:p14="http://schemas.microsoft.com/office/powerpoint/2010/main" val="92241610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buClrTx/>
              <a:defRPr/>
            </a:lvl1pPr>
            <a:lvl2pPr>
              <a:buClrTx/>
              <a:defRPr/>
            </a:lvl2pPr>
            <a:lvl3pPr>
              <a:buClrTx/>
              <a:defRPr/>
            </a:lvl3pPr>
            <a:lvl4pPr>
              <a:buClrTx/>
              <a:defRPr/>
            </a:lvl4pPr>
            <a:lvl5pPr>
              <a:buClrTx/>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6" name="Slide Number Placeholder 5"/>
          <p:cNvSpPr>
            <a:spLocks noGrp="1"/>
          </p:cNvSpPr>
          <p:nvPr>
            <p:ph type="sldNum" sz="quarter" idx="12"/>
          </p:nvPr>
        </p:nvSpPr>
        <p:spPr>
          <a:xfrm>
            <a:off x="8686800" y="6477000"/>
            <a:ext cx="304800" cy="288925"/>
          </a:xfrm>
        </p:spPr>
        <p:txBody>
          <a:bodyPr/>
          <a:lstStyle/>
          <a:p>
            <a:fld id="{297C7751-A38B-461C-B4EC-BCD819B20F47}" type="slidenum">
              <a:rPr lang="en-US" smtClean="0">
                <a:solidFill>
                  <a:srgbClr val="04617B">
                    <a:shade val="90000"/>
                  </a:srgbClr>
                </a:solidFill>
              </a:rPr>
              <a:pPr/>
              <a:t>‹#›</a:t>
            </a:fld>
            <a:endParaRPr lang="en-US" dirty="0">
              <a:solidFill>
                <a:srgbClr val="04617B">
                  <a:shade val="90000"/>
                </a:srgbClr>
              </a:solidFill>
            </a:endParaRPr>
          </a:p>
        </p:txBody>
      </p:sp>
      <p:sp>
        <p:nvSpPr>
          <p:cNvPr id="8" name="Footer Placeholder 21"/>
          <p:cNvSpPr>
            <a:spLocks noGrp="1"/>
          </p:cNvSpPr>
          <p:nvPr>
            <p:ph type="ftr" sz="quarter" idx="3"/>
          </p:nvPr>
        </p:nvSpPr>
        <p:spPr>
          <a:xfrm>
            <a:off x="2895600" y="6400800"/>
            <a:ext cx="3352800" cy="273050"/>
          </a:xfrm>
          <a:prstGeom prst="rect">
            <a:avLst/>
          </a:prstGeom>
        </p:spPr>
        <p:txBody>
          <a:bodyPr vert="horz" lIns="0" tIns="0" rIns="0" bIns="0" anchor="b"/>
          <a:lstStyle>
            <a:lvl1pPr algn="ctr" eaLnBrk="1" latinLnBrk="0" hangingPunct="1">
              <a:defRPr kumimoji="0" sz="1200">
                <a:solidFill>
                  <a:srgbClr val="004E95"/>
                </a:solidFill>
              </a:defRPr>
            </a:lvl1pPr>
          </a:lstStyle>
          <a:p>
            <a:r>
              <a:rPr lang="en-US" dirty="0" smtClean="0"/>
              <a:t>District Centennial Coordinator Training</a:t>
            </a:r>
            <a:endParaRPr lang="en-US" dirty="0"/>
          </a:p>
        </p:txBody>
      </p:sp>
    </p:spTree>
    <p:extLst>
      <p:ext uri="{BB962C8B-B14F-4D97-AF65-F5344CB8AC3E}">
        <p14:creationId xmlns:p14="http://schemas.microsoft.com/office/powerpoint/2010/main" val="18485070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2743200" y="6400800"/>
            <a:ext cx="3352800" cy="273050"/>
          </a:xfrm>
          <a:prstGeom prst="rect">
            <a:avLst/>
          </a:prstGeom>
        </p:spPr>
        <p:txBody>
          <a:bodyPr/>
          <a:lstStyle/>
          <a:p>
            <a:r>
              <a:rPr lang="en-US" smtClean="0"/>
              <a:t>District Centennial Coordinator Training</a:t>
            </a:r>
            <a:endParaRPr lang="en-US"/>
          </a:p>
        </p:txBody>
      </p:sp>
      <p:sp>
        <p:nvSpPr>
          <p:cNvPr id="6" name="Slide Number Placeholder 5"/>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6045981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2743200" y="6400800"/>
            <a:ext cx="3352800" cy="273050"/>
          </a:xfrm>
          <a:prstGeom prst="rect">
            <a:avLst/>
          </a:prstGeom>
        </p:spPr>
        <p:txBody>
          <a:bodyPr/>
          <a:lstStyle/>
          <a:p>
            <a:r>
              <a:rPr lang="en-US" smtClean="0"/>
              <a:t>District Centennial Coordinator Training</a:t>
            </a:r>
            <a:endParaRPr lang="en-US"/>
          </a:p>
        </p:txBody>
      </p:sp>
      <p:sp>
        <p:nvSpPr>
          <p:cNvPr id="7" name="Slide Number Placeholder 6"/>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520974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2743200" y="6400800"/>
            <a:ext cx="3352800" cy="273050"/>
          </a:xfrm>
          <a:prstGeom prst="rect">
            <a:avLst/>
          </a:prstGeom>
        </p:spPr>
        <p:txBody>
          <a:bodyPr/>
          <a:lstStyle/>
          <a:p>
            <a:r>
              <a:rPr lang="en-US" smtClean="0"/>
              <a:t>District Centennial Coordinator Training</a:t>
            </a:r>
            <a:endParaRPr lang="en-US"/>
          </a:p>
        </p:txBody>
      </p:sp>
      <p:sp>
        <p:nvSpPr>
          <p:cNvPr id="9" name="Slide Number Placeholder 8"/>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9537273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2743200" y="6400800"/>
            <a:ext cx="3352800" cy="273050"/>
          </a:xfrm>
          <a:prstGeom prst="rect">
            <a:avLst/>
          </a:prstGeom>
        </p:spPr>
        <p:txBody>
          <a:bodyPr/>
          <a:lstStyle/>
          <a:p>
            <a:r>
              <a:rPr lang="en-US" smtClean="0"/>
              <a:t>District Centennial Coordinator Training</a:t>
            </a:r>
            <a:endParaRPr lang="en-US"/>
          </a:p>
        </p:txBody>
      </p:sp>
      <p:sp>
        <p:nvSpPr>
          <p:cNvPr id="5" name="Slide Number Placeholder 4"/>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712585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2743200" y="6400800"/>
            <a:ext cx="3352800" cy="273050"/>
          </a:xfrm>
          <a:prstGeom prst="rect">
            <a:avLst/>
          </a:prstGeom>
        </p:spPr>
        <p:txBody>
          <a:bodyPr/>
          <a:lstStyle/>
          <a:p>
            <a:r>
              <a:rPr lang="en-US" smtClean="0"/>
              <a:t>District Centennial Coordinator Training</a:t>
            </a:r>
            <a:endParaRPr lang="en-US"/>
          </a:p>
        </p:txBody>
      </p:sp>
      <p:sp>
        <p:nvSpPr>
          <p:cNvPr id="4" name="Slide Number Placeholder 3"/>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405591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2743200" y="6400800"/>
            <a:ext cx="3352800" cy="273050"/>
          </a:xfrm>
          <a:prstGeom prst="rect">
            <a:avLst/>
          </a:prstGeom>
        </p:spPr>
        <p:txBody>
          <a:bodyPr/>
          <a:lstStyle/>
          <a:p>
            <a:r>
              <a:rPr lang="en-US" smtClean="0"/>
              <a:t>District Centennial Coordinator Training</a:t>
            </a:r>
            <a:endParaRPr lang="en-US"/>
          </a:p>
        </p:txBody>
      </p:sp>
      <p:sp>
        <p:nvSpPr>
          <p:cNvPr id="7" name="Slide Number Placeholder 6"/>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0883542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2743200" y="6400800"/>
            <a:ext cx="3352800" cy="273050"/>
          </a:xfrm>
          <a:prstGeom prst="rect">
            <a:avLst/>
          </a:prstGeom>
        </p:spPr>
        <p:txBody>
          <a:bodyPr/>
          <a:lstStyle/>
          <a:p>
            <a:r>
              <a:rPr lang="en-US" smtClean="0"/>
              <a:t>District Centennial Coordinator Training</a:t>
            </a:r>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41573863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2743200" y="6400800"/>
            <a:ext cx="3352800" cy="273050"/>
          </a:xfrm>
          <a:prstGeom prst="rect">
            <a:avLst/>
          </a:prstGeom>
        </p:spPr>
        <p:txBody>
          <a:bodyPr/>
          <a:lstStyle/>
          <a:p>
            <a:r>
              <a:rPr lang="en-US" smtClean="0"/>
              <a:t>District Centennial Coordinator Training</a:t>
            </a:r>
            <a:endParaRPr lang="en-US"/>
          </a:p>
        </p:txBody>
      </p:sp>
      <p:sp>
        <p:nvSpPr>
          <p:cNvPr id="6" name="Slide Number Placeholder 5"/>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319900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2743200" y="6400800"/>
            <a:ext cx="3352800" cy="273050"/>
          </a:xfrm>
          <a:prstGeom prst="rect">
            <a:avLst/>
          </a:prstGeom>
        </p:spPr>
        <p:txBody>
          <a:bodyPr/>
          <a:lstStyle/>
          <a:p>
            <a:r>
              <a:rPr lang="en-US" smtClean="0"/>
              <a:t>District Centennial Coordinator Training</a:t>
            </a:r>
            <a:endParaRPr lang="en-US"/>
          </a:p>
        </p:txBody>
      </p:sp>
      <p:sp>
        <p:nvSpPr>
          <p:cNvPr id="6" name="Slide Number Placeholder 5"/>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181258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685800" y="16764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ctr" rtl="0">
              <a:spcBef>
                <a:spcPct val="0"/>
              </a:spcBef>
              <a:buNone/>
              <a:defRPr sz="6000" b="1">
                <a:ln>
                  <a:noFill/>
                </a:ln>
                <a:solidFill>
                  <a:srgbClr val="004E95"/>
                </a:solidFill>
                <a:effectLst>
                  <a:outerShdw blurRad="38100" dist="25400" dir="5400000" algn="tl" rotWithShape="0">
                    <a:srgbClr val="000000">
                      <a:alpha val="43000"/>
                    </a:srgbClr>
                  </a:outerShdw>
                </a:effectLst>
                <a:latin typeface="+mj-lt"/>
                <a:ea typeface="+mj-ea"/>
                <a:cs typeface="+mj-cs"/>
              </a:defRPr>
            </a:lvl1pPr>
          </a:lstStyle>
          <a:p>
            <a:r>
              <a:rPr kumimoji="0" lang="en-US" dirty="0" smtClean="0"/>
              <a:t>Click to edit Master title style</a:t>
            </a:r>
            <a:endParaRPr kumimoji="0" lang="en-US" dirty="0"/>
          </a:p>
        </p:txBody>
      </p:sp>
      <p:sp>
        <p:nvSpPr>
          <p:cNvPr id="27" name="Slide Number Placeholder 26"/>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
        <p:nvSpPr>
          <p:cNvPr id="5" name="Footer Placeholder 21"/>
          <p:cNvSpPr>
            <a:spLocks noGrp="1"/>
          </p:cNvSpPr>
          <p:nvPr>
            <p:ph type="ftr" sz="quarter" idx="3"/>
          </p:nvPr>
        </p:nvSpPr>
        <p:spPr>
          <a:xfrm>
            <a:off x="2743200" y="6400800"/>
            <a:ext cx="3352800" cy="273050"/>
          </a:xfrm>
          <a:prstGeom prst="rect">
            <a:avLst/>
          </a:prstGeom>
        </p:spPr>
        <p:txBody>
          <a:bodyPr vert="horz" lIns="0" tIns="0" rIns="0" bIns="0" anchor="b"/>
          <a:lstStyle>
            <a:lvl1pPr algn="ctr" eaLnBrk="1" latinLnBrk="0" hangingPunct="1">
              <a:defRPr kumimoji="0" sz="1200">
                <a:solidFill>
                  <a:srgbClr val="004E95"/>
                </a:solidFill>
              </a:defRPr>
            </a:lvl1pPr>
          </a:lstStyle>
          <a:p>
            <a:r>
              <a:rPr lang="en-US" dirty="0" smtClean="0"/>
              <a:t>District Centennial Coordinator Training</a:t>
            </a:r>
            <a:endParaRPr lang="en-US" dirty="0"/>
          </a:p>
        </p:txBody>
      </p:sp>
    </p:spTree>
    <p:custDataLst>
      <p:tags r:id="rId1"/>
    </p:custDataLst>
    <p:extLst>
      <p:ext uri="{BB962C8B-B14F-4D97-AF65-F5344CB8AC3E}">
        <p14:creationId xmlns:p14="http://schemas.microsoft.com/office/powerpoint/2010/main" val="151393487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a:xfrm>
            <a:off x="8686800" y="6477000"/>
            <a:ext cx="304800" cy="288925"/>
          </a:xfrm>
        </p:spPr>
        <p:txBody>
          <a:bodyPr/>
          <a:lstStyle/>
          <a:p>
            <a:fld id="{297C7751-A38B-461C-B4EC-BCD819B20F47}" type="slidenum">
              <a:rPr lang="en-US" smtClean="0">
                <a:solidFill>
                  <a:srgbClr val="04617B">
                    <a:shade val="90000"/>
                  </a:srgbClr>
                </a:solidFill>
              </a:rPr>
              <a:pPr/>
              <a:t>‹#›</a:t>
            </a:fld>
            <a:endParaRPr lang="en-US" dirty="0">
              <a:solidFill>
                <a:srgbClr val="04617B">
                  <a:shade val="90000"/>
                </a:srgbClr>
              </a:solidFill>
            </a:endParaRPr>
          </a:p>
        </p:txBody>
      </p:sp>
      <p:sp>
        <p:nvSpPr>
          <p:cNvPr id="7" name="Footer Placeholder 21"/>
          <p:cNvSpPr>
            <a:spLocks noGrp="1"/>
          </p:cNvSpPr>
          <p:nvPr>
            <p:ph type="ftr" sz="quarter" idx="3"/>
          </p:nvPr>
        </p:nvSpPr>
        <p:spPr>
          <a:xfrm>
            <a:off x="2743200" y="6400800"/>
            <a:ext cx="3352800" cy="273050"/>
          </a:xfrm>
          <a:prstGeom prst="rect">
            <a:avLst/>
          </a:prstGeom>
        </p:spPr>
        <p:txBody>
          <a:bodyPr vert="horz" lIns="0" tIns="0" rIns="0" bIns="0" anchor="b"/>
          <a:lstStyle>
            <a:lvl1pPr algn="ctr" eaLnBrk="1" latinLnBrk="0" hangingPunct="1">
              <a:defRPr kumimoji="0" sz="1200">
                <a:solidFill>
                  <a:srgbClr val="004E95"/>
                </a:solidFill>
              </a:defRPr>
            </a:lvl1pPr>
          </a:lstStyle>
          <a:p>
            <a:r>
              <a:rPr lang="en-US" smtClean="0"/>
              <a:t>District Centennial Coordinator Training</a:t>
            </a:r>
            <a:endParaRPr lang="en-US" dirty="0"/>
          </a:p>
        </p:txBody>
      </p:sp>
    </p:spTree>
    <p:custDataLst>
      <p:tags r:id="rId1"/>
    </p:custDataLst>
    <p:extLst>
      <p:ext uri="{BB962C8B-B14F-4D97-AF65-F5344CB8AC3E}">
        <p14:creationId xmlns:p14="http://schemas.microsoft.com/office/powerpoint/2010/main" val="117120889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t>District Centennial Coordinator Training</a:t>
            </a:r>
            <a:endParaRPr lang="en-US" dirty="0"/>
          </a:p>
        </p:txBody>
      </p:sp>
      <p:sp>
        <p:nvSpPr>
          <p:cNvPr id="6" name="Slide Number Placeholder 5"/>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custDataLst>
      <p:tags r:id="rId1"/>
    </p:custDataLst>
    <p:extLst>
      <p:ext uri="{BB962C8B-B14F-4D97-AF65-F5344CB8AC3E}">
        <p14:creationId xmlns:p14="http://schemas.microsoft.com/office/powerpoint/2010/main" val="17037502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r>
              <a:rPr lang="en-US" smtClean="0"/>
              <a:t>District Centennial Coordinator Training</a:t>
            </a:r>
            <a:endParaRPr lang="en-US" dirty="0"/>
          </a:p>
        </p:txBody>
      </p:sp>
      <p:sp>
        <p:nvSpPr>
          <p:cNvPr id="7" name="Slide Number Placeholder 6"/>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custDataLst>
      <p:tags r:id="rId1"/>
    </p:custDataLst>
    <p:extLst>
      <p:ext uri="{BB962C8B-B14F-4D97-AF65-F5344CB8AC3E}">
        <p14:creationId xmlns:p14="http://schemas.microsoft.com/office/powerpoint/2010/main" val="20603991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r>
              <a:rPr lang="en-US" smtClean="0"/>
              <a:t>District Centennial Coordinator Training</a:t>
            </a:r>
            <a:endParaRPr lang="en-US" dirty="0"/>
          </a:p>
        </p:txBody>
      </p:sp>
      <p:sp>
        <p:nvSpPr>
          <p:cNvPr id="9" name="Slide Number Placeholder 8"/>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custDataLst>
      <p:tags r:id="rId1"/>
    </p:custDataLst>
    <p:extLst>
      <p:ext uri="{BB962C8B-B14F-4D97-AF65-F5344CB8AC3E}">
        <p14:creationId xmlns:p14="http://schemas.microsoft.com/office/powerpoint/2010/main" val="8176412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r>
              <a:rPr lang="en-US" smtClean="0"/>
              <a:t>District Centennial Coordinator Training</a:t>
            </a:r>
            <a:endParaRPr lang="en-US" dirty="0"/>
          </a:p>
        </p:txBody>
      </p:sp>
      <p:sp>
        <p:nvSpPr>
          <p:cNvPr id="5" name="Slide Number Placeholder 4"/>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custDataLst>
      <p:tags r:id="rId1"/>
    </p:custDataLst>
    <p:extLst>
      <p:ext uri="{BB962C8B-B14F-4D97-AF65-F5344CB8AC3E}">
        <p14:creationId xmlns:p14="http://schemas.microsoft.com/office/powerpoint/2010/main" val="15892524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r>
              <a:rPr lang="en-US" smtClean="0"/>
              <a:t>District Centennial Coordinator Training</a:t>
            </a:r>
            <a:endParaRPr lang="en-US" dirty="0"/>
          </a:p>
        </p:txBody>
      </p:sp>
      <p:sp>
        <p:nvSpPr>
          <p:cNvPr id="4" name="Slide Number Placeholder 3"/>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custDataLst>
      <p:tags r:id="rId1"/>
    </p:custDataLst>
    <p:extLst>
      <p:ext uri="{BB962C8B-B14F-4D97-AF65-F5344CB8AC3E}">
        <p14:creationId xmlns:p14="http://schemas.microsoft.com/office/powerpoint/2010/main" val="37362658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r>
              <a:rPr lang="en-US" smtClean="0"/>
              <a:t>District Centennial Coordinator Training</a:t>
            </a:r>
            <a:endParaRPr lang="en-US" dirty="0"/>
          </a:p>
        </p:txBody>
      </p:sp>
      <p:sp>
        <p:nvSpPr>
          <p:cNvPr id="7" name="Slide Number Placeholder 6"/>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custDataLst>
      <p:tags r:id="rId1"/>
    </p:custDataLst>
    <p:extLst>
      <p:ext uri="{BB962C8B-B14F-4D97-AF65-F5344CB8AC3E}">
        <p14:creationId xmlns:p14="http://schemas.microsoft.com/office/powerpoint/2010/main" val="19965733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r>
              <a:rPr lang="en-US" smtClean="0"/>
              <a:t>District Centennial Coordinator Training</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ustDataLst>
      <p:tags r:id="rId1"/>
    </p:custDataLst>
    <p:extLst>
      <p:ext uri="{BB962C8B-B14F-4D97-AF65-F5344CB8AC3E}">
        <p14:creationId xmlns:p14="http://schemas.microsoft.com/office/powerpoint/2010/main" val="5451523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t>District Centennial Coordinator Training</a:t>
            </a:r>
            <a:endParaRPr lang="en-US" dirty="0"/>
          </a:p>
        </p:txBody>
      </p:sp>
      <p:sp>
        <p:nvSpPr>
          <p:cNvPr id="6" name="Slide Number Placeholder 5"/>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custDataLst>
      <p:tags r:id="rId1"/>
    </p:custDataLst>
    <p:extLst>
      <p:ext uri="{BB962C8B-B14F-4D97-AF65-F5344CB8AC3E}">
        <p14:creationId xmlns:p14="http://schemas.microsoft.com/office/powerpoint/2010/main" val="9194635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t>District Centennial Coordinator Training</a:t>
            </a:r>
            <a:endParaRPr lang="en-US" dirty="0"/>
          </a:p>
        </p:txBody>
      </p:sp>
      <p:sp>
        <p:nvSpPr>
          <p:cNvPr id="6" name="Slide Number Placeholder 5"/>
          <p:cNvSpPr>
            <a:spLocks noGrp="1"/>
          </p:cNvSpPr>
          <p:nvPr>
            <p:ph type="sldNum" sz="quarter" idx="12"/>
          </p:nvPr>
        </p:nvSpPr>
        <p:spPr/>
        <p:txBody>
          <a:bodyPr/>
          <a:lstStyle/>
          <a:p>
            <a:fld id="{297C7751-A38B-461C-B4EC-BCD819B20F47}" type="slidenum">
              <a:rPr lang="en-US" smtClean="0">
                <a:solidFill>
                  <a:srgbClr val="04617B">
                    <a:shade val="90000"/>
                  </a:srgbClr>
                </a:solidFill>
              </a:rPr>
              <a:pPr/>
              <a:t>‹#›</a:t>
            </a:fld>
            <a:endParaRPr lang="en-US">
              <a:solidFill>
                <a:srgbClr val="04617B">
                  <a:shade val="90000"/>
                </a:srgbClr>
              </a:solidFill>
            </a:endParaRPr>
          </a:p>
        </p:txBody>
      </p:sp>
    </p:spTree>
    <p:custDataLst>
      <p:tags r:id="rId1"/>
    </p:custDataLst>
    <p:extLst>
      <p:ext uri="{BB962C8B-B14F-4D97-AF65-F5344CB8AC3E}">
        <p14:creationId xmlns:p14="http://schemas.microsoft.com/office/powerpoint/2010/main" val="14961810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a:prstGeom prst="rect">
            <a:avLst/>
          </a:prstGeom>
        </p:spPr>
        <p:txBody>
          <a:bodyPr/>
          <a:lstStyle/>
          <a:p>
            <a:endParaRPr lang="en-US">
              <a:solidFill>
                <a:prstClr val="black"/>
              </a:solidFill>
            </a:endParaRPr>
          </a:p>
        </p:txBody>
      </p:sp>
      <p:sp>
        <p:nvSpPr>
          <p:cNvPr id="17" name="Footer Placeholder 16"/>
          <p:cNvSpPr>
            <a:spLocks noGrp="1"/>
          </p:cNvSpPr>
          <p:nvPr>
            <p:ph type="ftr" sz="quarter" idx="11"/>
          </p:nvPr>
        </p:nvSpPr>
        <p:spPr>
          <a:xfrm>
            <a:off x="5410200" y="4205288"/>
            <a:ext cx="1295400" cy="457200"/>
          </a:xfrm>
        </p:spPr>
        <p:txBody>
          <a:bodyPr/>
          <a:lstStyle/>
          <a:p>
            <a:r>
              <a:rPr lang="en-US" smtClean="0"/>
              <a:t>District Centennial Coordinator Training</a:t>
            </a:r>
            <a:endParaRPr lang="en-US" dirty="0"/>
          </a:p>
        </p:txBody>
      </p:sp>
      <p:sp>
        <p:nvSpPr>
          <p:cNvPr id="29" name="Slide Number Placeholder 28"/>
          <p:cNvSpPr>
            <a:spLocks noGrp="1"/>
          </p:cNvSpPr>
          <p:nvPr>
            <p:ph type="sldNum" sz="quarter" idx="12"/>
          </p:nvPr>
        </p:nvSpPr>
        <p:spPr>
          <a:xfrm>
            <a:off x="8279416" y="6324600"/>
            <a:ext cx="747712" cy="365760"/>
          </a:xfrm>
        </p:spPr>
        <p:txBody>
          <a:bodyPr/>
          <a:lstStyle>
            <a:lvl1pPr algn="r">
              <a:defRPr sz="1800">
                <a:solidFill>
                  <a:schemeClr val="bg1"/>
                </a:solidFill>
              </a:defRPr>
            </a:lvl1pPr>
          </a:lstStyle>
          <a:p>
            <a:fld id="{39AECF7E-FE7A-46F0-B94D-F387FBDCBB2F}" type="slidenum">
              <a:rPr lang="en-US" smtClean="0">
                <a:solidFill>
                  <a:prstClr val="white"/>
                </a:solidFill>
              </a:rPr>
              <a:pPr/>
              <a:t>‹#›</a:t>
            </a:fld>
            <a:endParaRPr lang="en-US">
              <a:solidFill>
                <a:prstClr val="white"/>
              </a:solidFill>
            </a:endParaRPr>
          </a:p>
        </p:txBody>
      </p:sp>
    </p:spTree>
    <p:custDataLst>
      <p:tags r:id="rId1"/>
    </p:custDataLst>
    <p:extLst>
      <p:ext uri="{BB962C8B-B14F-4D97-AF65-F5344CB8AC3E}">
        <p14:creationId xmlns:p14="http://schemas.microsoft.com/office/powerpoint/2010/main" val="40795472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ags" Target="../tags/tag1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gi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gif"/><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ags" Target="../tags/tag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ound Same Side Corner Rectangle 3"/>
          <p:cNvSpPr/>
          <p:nvPr userDrawn="1"/>
        </p:nvSpPr>
        <p:spPr>
          <a:xfrm rot="10800000">
            <a:off x="76200" y="83556"/>
            <a:ext cx="8991600" cy="6698243"/>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extBox 4"/>
          <p:cNvSpPr txBox="1"/>
          <p:nvPr userDrawn="1"/>
        </p:nvSpPr>
        <p:spPr>
          <a:xfrm>
            <a:off x="3733800" y="0"/>
            <a:ext cx="1295400" cy="369332"/>
          </a:xfrm>
          <a:prstGeom prst="rect">
            <a:avLst/>
          </a:prstGeom>
          <a:solidFill>
            <a:schemeClr val="bg1"/>
          </a:solidFill>
        </p:spPr>
        <p:txBody>
          <a:bodyPr wrap="square" rtlCol="0">
            <a:spAutoFit/>
          </a:bodyPr>
          <a:lstStyle/>
          <a:p>
            <a:endParaRPr lang="en-US" dirty="0">
              <a:solidFill>
                <a:prstClr val="black"/>
              </a:solidFill>
            </a:endParaRPr>
          </a:p>
        </p:txBody>
      </p:sp>
      <p:sp>
        <p:nvSpPr>
          <p:cNvPr id="7" name="Freeform 6"/>
          <p:cNvSpPr>
            <a:spLocks/>
          </p:cNvSpPr>
          <p:nvPr/>
        </p:nvSpPr>
        <p:spPr bwMode="auto">
          <a:xfrm>
            <a:off x="-9525" y="-7144"/>
            <a:ext cx="9163050" cy="921544"/>
          </a:xfrm>
          <a:custGeom>
            <a:avLst>
              <a:gd name="A1" fmla="val 0"/>
              <a:gd name="A2" fmla="val 0"/>
              <a:gd name="A3" fmla="val 0"/>
              <a:gd name="A4" fmla="val 0"/>
              <a:gd name="A5" fmla="val 0"/>
              <a:gd name="A6" fmla="val 0"/>
              <a:gd name="A7" fmla="val 0"/>
              <a:gd name="A8" fmla="val 0"/>
            </a:avLst>
            <a:gdLst>
              <a:gd name="connsiteX0" fmla="*/ 10 w 10000"/>
              <a:gd name="connsiteY0" fmla="*/ 30 h 10000"/>
              <a:gd name="connsiteX1" fmla="*/ 4404 w 10000"/>
              <a:gd name="connsiteY1" fmla="*/ 0 h 10000"/>
              <a:gd name="connsiteX2" fmla="*/ 7578 w 10000"/>
              <a:gd name="connsiteY2" fmla="*/ 5595 h 10000"/>
              <a:gd name="connsiteX3" fmla="*/ 9990 w 10000"/>
              <a:gd name="connsiteY3" fmla="*/ 838 h 10000"/>
              <a:gd name="connsiteX4" fmla="*/ 10000 w 10000"/>
              <a:gd name="connsiteY4" fmla="*/ 3247 h 10000"/>
              <a:gd name="connsiteX5" fmla="*/ 7453 w 10000"/>
              <a:gd name="connsiteY5" fmla="*/ 6692 h 10000"/>
              <a:gd name="connsiteX6" fmla="*/ 2609 w 10000"/>
              <a:gd name="connsiteY6" fmla="*/ 3368 h 10000"/>
              <a:gd name="connsiteX7" fmla="*/ 0 w 10000"/>
              <a:gd name="connsiteY7" fmla="*/ 10000 h 10000"/>
              <a:gd name="connsiteX8" fmla="*/ 10 w 10000"/>
              <a:gd name="connsiteY8" fmla="*/ 30 h 10000"/>
              <a:gd name="connsiteX0" fmla="*/ 10 w 10000"/>
              <a:gd name="connsiteY0" fmla="*/ 30 h 10000"/>
              <a:gd name="connsiteX1" fmla="*/ 4404 w 10000"/>
              <a:gd name="connsiteY1" fmla="*/ 0 h 10000"/>
              <a:gd name="connsiteX2" fmla="*/ 7578 w 10000"/>
              <a:gd name="connsiteY2" fmla="*/ 5595 h 10000"/>
              <a:gd name="connsiteX3" fmla="*/ 9990 w 10000"/>
              <a:gd name="connsiteY3" fmla="*/ 838 h 10000"/>
              <a:gd name="connsiteX4" fmla="*/ 10000 w 10000"/>
              <a:gd name="connsiteY4" fmla="*/ 3247 h 10000"/>
              <a:gd name="connsiteX5" fmla="*/ 7453 w 10000"/>
              <a:gd name="connsiteY5" fmla="*/ 6692 h 10000"/>
              <a:gd name="connsiteX6" fmla="*/ 2609 w 10000"/>
              <a:gd name="connsiteY6" fmla="*/ 3368 h 10000"/>
              <a:gd name="connsiteX7" fmla="*/ 0 w 10000"/>
              <a:gd name="connsiteY7" fmla="*/ 10000 h 10000"/>
              <a:gd name="connsiteX8" fmla="*/ 10 w 10000"/>
              <a:gd name="connsiteY8" fmla="*/ 30 h 10000"/>
              <a:gd name="connsiteX0" fmla="*/ 10 w 10000"/>
              <a:gd name="connsiteY0" fmla="*/ 30 h 10000"/>
              <a:gd name="connsiteX1" fmla="*/ 4404 w 10000"/>
              <a:gd name="connsiteY1" fmla="*/ 0 h 10000"/>
              <a:gd name="connsiteX2" fmla="*/ 7578 w 10000"/>
              <a:gd name="connsiteY2" fmla="*/ 5595 h 10000"/>
              <a:gd name="connsiteX3" fmla="*/ 9990 w 10000"/>
              <a:gd name="connsiteY3" fmla="*/ 838 h 10000"/>
              <a:gd name="connsiteX4" fmla="*/ 10000 w 10000"/>
              <a:gd name="connsiteY4" fmla="*/ 3247 h 10000"/>
              <a:gd name="connsiteX5" fmla="*/ 7453 w 10000"/>
              <a:gd name="connsiteY5" fmla="*/ 6692 h 10000"/>
              <a:gd name="connsiteX6" fmla="*/ 2609 w 10000"/>
              <a:gd name="connsiteY6" fmla="*/ 3368 h 10000"/>
              <a:gd name="connsiteX7" fmla="*/ 0 w 10000"/>
              <a:gd name="connsiteY7" fmla="*/ 10000 h 10000"/>
              <a:gd name="connsiteX8" fmla="*/ 10 w 10000"/>
              <a:gd name="connsiteY8" fmla="*/ 3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 h="10000">
                <a:moveTo>
                  <a:pt x="10" y="30"/>
                </a:moveTo>
                <a:lnTo>
                  <a:pt x="4404" y="0"/>
                </a:lnTo>
                <a:cubicBezTo>
                  <a:pt x="4757" y="1540"/>
                  <a:pt x="6632" y="5595"/>
                  <a:pt x="7578" y="5595"/>
                </a:cubicBezTo>
                <a:cubicBezTo>
                  <a:pt x="8524" y="5595"/>
                  <a:pt x="9574" y="2317"/>
                  <a:pt x="9990" y="838"/>
                </a:cubicBezTo>
                <a:cubicBezTo>
                  <a:pt x="9993" y="1641"/>
                  <a:pt x="9997" y="2444"/>
                  <a:pt x="10000" y="3247"/>
                </a:cubicBezTo>
                <a:cubicBezTo>
                  <a:pt x="9823" y="3918"/>
                  <a:pt x="8685" y="6672"/>
                  <a:pt x="7453" y="6692"/>
                </a:cubicBezTo>
                <a:cubicBezTo>
                  <a:pt x="6221" y="6712"/>
                  <a:pt x="3922" y="3426"/>
                  <a:pt x="2609" y="3368"/>
                </a:cubicBezTo>
                <a:cubicBezTo>
                  <a:pt x="1330" y="3895"/>
                  <a:pt x="468" y="7348"/>
                  <a:pt x="0" y="10000"/>
                </a:cubicBezTo>
                <a:cubicBezTo>
                  <a:pt x="3" y="6677"/>
                  <a:pt x="7" y="3353"/>
                  <a:pt x="10" y="30"/>
                </a:cubicBezTo>
                <a:close/>
              </a:path>
            </a:pathLst>
          </a:custGeom>
          <a:solidFill>
            <a:srgbClr val="004E95"/>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3"/>
            <a:ext cx="4762500" cy="540544"/>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rgbClr val="FFCF01"/>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1034256"/>
            <a:ext cx="8229600" cy="812832"/>
          </a:xfrm>
          <a:prstGeom prst="rect">
            <a:avLst/>
          </a:prstGeom>
        </p:spPr>
        <p:txBody>
          <a:bodyPr vert="horz" lIns="0" rIns="0" bIns="0" anchor="b">
            <a:normAutofit/>
          </a:bodyPr>
          <a:lstStyle/>
          <a:p>
            <a:r>
              <a:rPr kumimoji="0" lang="en-US" dirty="0" smtClean="0"/>
              <a:t>Click to edit Master title style</a:t>
            </a:r>
            <a:endParaRPr kumimoji="0" lang="en-US" dirty="0"/>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2" name="Footer Placeholder 21"/>
          <p:cNvSpPr>
            <a:spLocks noGrp="1"/>
          </p:cNvSpPr>
          <p:nvPr>
            <p:ph type="ftr" sz="quarter" idx="3"/>
          </p:nvPr>
        </p:nvSpPr>
        <p:spPr>
          <a:xfrm>
            <a:off x="2743200" y="6400800"/>
            <a:ext cx="3352800" cy="273050"/>
          </a:xfrm>
          <a:prstGeom prst="rect">
            <a:avLst/>
          </a:prstGeom>
        </p:spPr>
        <p:txBody>
          <a:bodyPr vert="horz" lIns="0" tIns="0" rIns="0" bIns="0" anchor="b"/>
          <a:lstStyle>
            <a:lvl1pPr algn="ctr" eaLnBrk="1" latinLnBrk="0" hangingPunct="1">
              <a:defRPr kumimoji="0" sz="1200">
                <a:solidFill>
                  <a:srgbClr val="004E95"/>
                </a:solidFill>
              </a:defRPr>
            </a:lvl1pPr>
          </a:lstStyle>
          <a:p>
            <a:r>
              <a:rPr lang="en-US" dirty="0" smtClean="0"/>
              <a:t>District Centennial Coordinator Training</a:t>
            </a:r>
            <a:endParaRPr lang="en-US" dirty="0"/>
          </a:p>
        </p:txBody>
      </p:sp>
      <p:sp>
        <p:nvSpPr>
          <p:cNvPr id="18" name="Slide Number Placeholder 17"/>
          <p:cNvSpPr>
            <a:spLocks noGrp="1"/>
          </p:cNvSpPr>
          <p:nvPr>
            <p:ph type="sldNum" sz="quarter" idx="4"/>
          </p:nvPr>
        </p:nvSpPr>
        <p:spPr>
          <a:xfrm>
            <a:off x="8839200" y="6400800"/>
            <a:ext cx="192833"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97C7751-A38B-461C-B4EC-BCD819B20F47}" type="slidenum">
              <a:rPr lang="en-US" smtClean="0">
                <a:solidFill>
                  <a:srgbClr val="04617B">
                    <a:shade val="90000"/>
                  </a:srgbClr>
                </a:solidFill>
              </a:rPr>
              <a:pPr/>
              <a:t>‹#›</a:t>
            </a:fld>
            <a:endParaRPr lang="en-US" dirty="0">
              <a:solidFill>
                <a:srgbClr val="04617B">
                  <a:shade val="90000"/>
                </a:srgbClr>
              </a:solidFill>
            </a:endParaRPr>
          </a:p>
        </p:txBody>
      </p:sp>
      <p:pic>
        <p:nvPicPr>
          <p:cNvPr id="11" name="Picture 8" descr="http://www.lionsclubs.org/cs-assets/_files/images/logos/centennial_logo.gif"/>
          <p:cNvPicPr>
            <a:picLocks noChangeAspect="1" noChangeArrowheads="1"/>
          </p:cNvPicPr>
          <p:nvPr userDrawn="1"/>
        </p:nvPicPr>
        <p:blipFill rotWithShape="1">
          <a:blip r:embed="rId15" cstate="print">
            <a:extLst>
              <a:ext uri="{28A0092B-C50C-407E-A947-70E740481C1C}">
                <a14:useLocalDpi xmlns:a14="http://schemas.microsoft.com/office/drawing/2010/main" val="0"/>
              </a:ext>
            </a:extLst>
          </a:blip>
          <a:srcRect l="11811" t="9842" r="11203" b="9951"/>
          <a:stretch/>
        </p:blipFill>
        <p:spPr bwMode="auto">
          <a:xfrm>
            <a:off x="-13996" y="-1163"/>
            <a:ext cx="1080796" cy="92012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4"/>
    </p:custDataLst>
    <p:extLst>
      <p:ext uri="{BB962C8B-B14F-4D97-AF65-F5344CB8AC3E}">
        <p14:creationId xmlns:p14="http://schemas.microsoft.com/office/powerpoint/2010/main" val="357781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hdr="0" dt="0"/>
  <p:txStyles>
    <p:titleStyle>
      <a:lvl1pPr algn="ctr" rtl="0" eaLnBrk="1" latinLnBrk="0" hangingPunct="1">
        <a:spcBef>
          <a:spcPct val="0"/>
        </a:spcBef>
        <a:buNone/>
        <a:defRPr kumimoji="0" sz="4800" b="1" kern="1200">
          <a:ln>
            <a:noFill/>
          </a:ln>
          <a:solidFill>
            <a:srgbClr val="004E95"/>
          </a:solidFill>
          <a:effectLst/>
          <a:latin typeface="+mj-lt"/>
          <a:ea typeface="+mj-ea"/>
          <a:cs typeface="+mj-cs"/>
        </a:defRPr>
      </a:lvl1pPr>
    </p:titleStyle>
    <p:bodyStyle>
      <a:lvl1pPr marL="274320" indent="-274320" algn="l" rtl="0" eaLnBrk="1" latinLnBrk="0" hangingPunct="1">
        <a:spcBef>
          <a:spcPct val="20000"/>
        </a:spcBef>
        <a:buClrTx/>
        <a:buSzPct val="75000"/>
        <a:buFont typeface="Wingdings 2"/>
        <a:buChar char=""/>
        <a:defRPr kumimoji="0" sz="3200" kern="1200">
          <a:solidFill>
            <a:schemeClr val="tx1"/>
          </a:solidFill>
          <a:latin typeface="+mn-lt"/>
          <a:ea typeface="+mn-ea"/>
          <a:cs typeface="+mn-cs"/>
        </a:defRPr>
      </a:lvl1pPr>
      <a:lvl2pPr marL="640080" indent="-246888" algn="l" rtl="0" eaLnBrk="1" latinLnBrk="0" hangingPunct="1">
        <a:spcBef>
          <a:spcPct val="20000"/>
        </a:spcBef>
        <a:buClrTx/>
        <a:buSzPct val="7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Tx/>
        <a:buSzPct val="75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Tx/>
        <a:buSzPct val="7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Tx/>
        <a:buSzPct val="7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ound Same Side Corner Rectangle 3"/>
          <p:cNvSpPr/>
          <p:nvPr userDrawn="1"/>
        </p:nvSpPr>
        <p:spPr>
          <a:xfrm rot="10800000">
            <a:off x="76200" y="83556"/>
            <a:ext cx="8991600" cy="6698243"/>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extBox 4"/>
          <p:cNvSpPr txBox="1"/>
          <p:nvPr userDrawn="1"/>
        </p:nvSpPr>
        <p:spPr>
          <a:xfrm>
            <a:off x="3733800" y="0"/>
            <a:ext cx="1295400" cy="369332"/>
          </a:xfrm>
          <a:prstGeom prst="rect">
            <a:avLst/>
          </a:prstGeom>
          <a:solidFill>
            <a:schemeClr val="bg1"/>
          </a:solidFill>
        </p:spPr>
        <p:txBody>
          <a:bodyPr wrap="square" rtlCol="0">
            <a:spAutoFit/>
          </a:bodyPr>
          <a:lstStyle/>
          <a:p>
            <a:endParaRPr lang="en-US" dirty="0">
              <a:solidFill>
                <a:prstClr val="black"/>
              </a:solidFill>
            </a:endParaRPr>
          </a:p>
        </p:txBody>
      </p:sp>
      <p:sp>
        <p:nvSpPr>
          <p:cNvPr id="7" name="Freeform 6"/>
          <p:cNvSpPr>
            <a:spLocks/>
          </p:cNvSpPr>
          <p:nvPr/>
        </p:nvSpPr>
        <p:spPr bwMode="auto">
          <a:xfrm>
            <a:off x="-9525" y="-7144"/>
            <a:ext cx="9163050" cy="921544"/>
          </a:xfrm>
          <a:custGeom>
            <a:avLst>
              <a:gd name="A1" fmla="val 0"/>
              <a:gd name="A2" fmla="val 0"/>
              <a:gd name="A3" fmla="val 0"/>
              <a:gd name="A4" fmla="val 0"/>
              <a:gd name="A5" fmla="val 0"/>
              <a:gd name="A6" fmla="val 0"/>
              <a:gd name="A7" fmla="val 0"/>
              <a:gd name="A8" fmla="val 0"/>
            </a:avLst>
            <a:gdLst>
              <a:gd name="connsiteX0" fmla="*/ 10 w 10000"/>
              <a:gd name="connsiteY0" fmla="*/ 30 h 10000"/>
              <a:gd name="connsiteX1" fmla="*/ 4404 w 10000"/>
              <a:gd name="connsiteY1" fmla="*/ 0 h 10000"/>
              <a:gd name="connsiteX2" fmla="*/ 7578 w 10000"/>
              <a:gd name="connsiteY2" fmla="*/ 5595 h 10000"/>
              <a:gd name="connsiteX3" fmla="*/ 9990 w 10000"/>
              <a:gd name="connsiteY3" fmla="*/ 838 h 10000"/>
              <a:gd name="connsiteX4" fmla="*/ 10000 w 10000"/>
              <a:gd name="connsiteY4" fmla="*/ 3247 h 10000"/>
              <a:gd name="connsiteX5" fmla="*/ 7453 w 10000"/>
              <a:gd name="connsiteY5" fmla="*/ 6692 h 10000"/>
              <a:gd name="connsiteX6" fmla="*/ 2609 w 10000"/>
              <a:gd name="connsiteY6" fmla="*/ 3368 h 10000"/>
              <a:gd name="connsiteX7" fmla="*/ 0 w 10000"/>
              <a:gd name="connsiteY7" fmla="*/ 10000 h 10000"/>
              <a:gd name="connsiteX8" fmla="*/ 10 w 10000"/>
              <a:gd name="connsiteY8" fmla="*/ 30 h 10000"/>
              <a:gd name="connsiteX0" fmla="*/ 10 w 10000"/>
              <a:gd name="connsiteY0" fmla="*/ 30 h 10000"/>
              <a:gd name="connsiteX1" fmla="*/ 4404 w 10000"/>
              <a:gd name="connsiteY1" fmla="*/ 0 h 10000"/>
              <a:gd name="connsiteX2" fmla="*/ 7578 w 10000"/>
              <a:gd name="connsiteY2" fmla="*/ 5595 h 10000"/>
              <a:gd name="connsiteX3" fmla="*/ 9990 w 10000"/>
              <a:gd name="connsiteY3" fmla="*/ 838 h 10000"/>
              <a:gd name="connsiteX4" fmla="*/ 10000 w 10000"/>
              <a:gd name="connsiteY4" fmla="*/ 3247 h 10000"/>
              <a:gd name="connsiteX5" fmla="*/ 7453 w 10000"/>
              <a:gd name="connsiteY5" fmla="*/ 6692 h 10000"/>
              <a:gd name="connsiteX6" fmla="*/ 2609 w 10000"/>
              <a:gd name="connsiteY6" fmla="*/ 3368 h 10000"/>
              <a:gd name="connsiteX7" fmla="*/ 0 w 10000"/>
              <a:gd name="connsiteY7" fmla="*/ 10000 h 10000"/>
              <a:gd name="connsiteX8" fmla="*/ 10 w 10000"/>
              <a:gd name="connsiteY8" fmla="*/ 30 h 10000"/>
              <a:gd name="connsiteX0" fmla="*/ 10 w 10000"/>
              <a:gd name="connsiteY0" fmla="*/ 30 h 10000"/>
              <a:gd name="connsiteX1" fmla="*/ 4404 w 10000"/>
              <a:gd name="connsiteY1" fmla="*/ 0 h 10000"/>
              <a:gd name="connsiteX2" fmla="*/ 7578 w 10000"/>
              <a:gd name="connsiteY2" fmla="*/ 5595 h 10000"/>
              <a:gd name="connsiteX3" fmla="*/ 9990 w 10000"/>
              <a:gd name="connsiteY3" fmla="*/ 838 h 10000"/>
              <a:gd name="connsiteX4" fmla="*/ 10000 w 10000"/>
              <a:gd name="connsiteY4" fmla="*/ 3247 h 10000"/>
              <a:gd name="connsiteX5" fmla="*/ 7453 w 10000"/>
              <a:gd name="connsiteY5" fmla="*/ 6692 h 10000"/>
              <a:gd name="connsiteX6" fmla="*/ 2609 w 10000"/>
              <a:gd name="connsiteY6" fmla="*/ 3368 h 10000"/>
              <a:gd name="connsiteX7" fmla="*/ 0 w 10000"/>
              <a:gd name="connsiteY7" fmla="*/ 10000 h 10000"/>
              <a:gd name="connsiteX8" fmla="*/ 10 w 10000"/>
              <a:gd name="connsiteY8" fmla="*/ 3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 h="10000">
                <a:moveTo>
                  <a:pt x="10" y="30"/>
                </a:moveTo>
                <a:lnTo>
                  <a:pt x="4404" y="0"/>
                </a:lnTo>
                <a:cubicBezTo>
                  <a:pt x="4757" y="1540"/>
                  <a:pt x="6632" y="5595"/>
                  <a:pt x="7578" y="5595"/>
                </a:cubicBezTo>
                <a:cubicBezTo>
                  <a:pt x="8524" y="5595"/>
                  <a:pt x="9574" y="2317"/>
                  <a:pt x="9990" y="838"/>
                </a:cubicBezTo>
                <a:cubicBezTo>
                  <a:pt x="9993" y="1641"/>
                  <a:pt x="9997" y="2444"/>
                  <a:pt x="10000" y="3247"/>
                </a:cubicBezTo>
                <a:cubicBezTo>
                  <a:pt x="9823" y="3918"/>
                  <a:pt x="8685" y="6672"/>
                  <a:pt x="7453" y="6692"/>
                </a:cubicBezTo>
                <a:cubicBezTo>
                  <a:pt x="6221" y="6712"/>
                  <a:pt x="3922" y="3426"/>
                  <a:pt x="2609" y="3368"/>
                </a:cubicBezTo>
                <a:cubicBezTo>
                  <a:pt x="1330" y="3895"/>
                  <a:pt x="468" y="7348"/>
                  <a:pt x="0" y="10000"/>
                </a:cubicBezTo>
                <a:cubicBezTo>
                  <a:pt x="3" y="6677"/>
                  <a:pt x="7" y="3353"/>
                  <a:pt x="10" y="30"/>
                </a:cubicBezTo>
                <a:close/>
              </a:path>
            </a:pathLst>
          </a:custGeom>
          <a:solidFill>
            <a:srgbClr val="004E95"/>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3"/>
            <a:ext cx="4762500" cy="540544"/>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rgbClr val="FFCF01"/>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1034256"/>
            <a:ext cx="8229600" cy="812832"/>
          </a:xfrm>
          <a:prstGeom prst="rect">
            <a:avLst/>
          </a:prstGeom>
        </p:spPr>
        <p:txBody>
          <a:bodyPr vert="horz" lIns="0" rIns="0" bIns="0" anchor="b">
            <a:normAutofit/>
          </a:bodyPr>
          <a:lstStyle/>
          <a:p>
            <a:r>
              <a:rPr kumimoji="0" lang="en-US" dirty="0" smtClean="0"/>
              <a:t>Click to edit Master title style</a:t>
            </a:r>
            <a:endParaRPr kumimoji="0" lang="en-US" dirty="0"/>
          </a:p>
        </p:txBody>
      </p:sp>
      <p:sp>
        <p:nvSpPr>
          <p:cNvPr id="30" name="Text Placeholder 29"/>
          <p:cNvSpPr>
            <a:spLocks noGrp="1"/>
          </p:cNvSpPr>
          <p:nvPr>
            <p:ph type="body" idx="1"/>
          </p:nvPr>
        </p:nvSpPr>
        <p:spPr>
          <a:xfrm>
            <a:off x="457200" y="2209800"/>
            <a:ext cx="8229600" cy="411480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8" name="Slide Number Placeholder 17"/>
          <p:cNvSpPr>
            <a:spLocks noGrp="1"/>
          </p:cNvSpPr>
          <p:nvPr>
            <p:ph type="sldNum" sz="quarter" idx="4"/>
          </p:nvPr>
        </p:nvSpPr>
        <p:spPr>
          <a:xfrm>
            <a:off x="8839200" y="6400800"/>
            <a:ext cx="192833"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97C7751-A38B-461C-B4EC-BCD819B20F47}" type="slidenum">
              <a:rPr lang="en-US" smtClean="0">
                <a:solidFill>
                  <a:srgbClr val="04617B">
                    <a:shade val="90000"/>
                  </a:srgbClr>
                </a:solidFill>
              </a:rPr>
              <a:pPr/>
              <a:t>‹#›</a:t>
            </a:fld>
            <a:endParaRPr lang="en-US" dirty="0">
              <a:solidFill>
                <a:srgbClr val="04617B">
                  <a:shade val="90000"/>
                </a:srgbClr>
              </a:solidFill>
            </a:endParaRPr>
          </a:p>
        </p:txBody>
      </p:sp>
      <p:pic>
        <p:nvPicPr>
          <p:cNvPr id="11" name="Picture 8" descr="http://www.lionsclubs.org/cs-assets/_files/images/logos/centennial_logo.gif"/>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l="11811" t="9842" r="11203" b="9951"/>
          <a:stretch/>
        </p:blipFill>
        <p:spPr bwMode="auto">
          <a:xfrm>
            <a:off x="-13996" y="-1163"/>
            <a:ext cx="1080796" cy="920123"/>
          </a:xfrm>
          <a:prstGeom prst="rect">
            <a:avLst/>
          </a:prstGeom>
          <a:noFill/>
          <a:extLst>
            <a:ext uri="{909E8E84-426E-40DD-AFC4-6F175D3DCCD1}">
              <a14:hiddenFill xmlns:a14="http://schemas.microsoft.com/office/drawing/2010/main">
                <a:solidFill>
                  <a:srgbClr val="FFFFFF"/>
                </a:solidFill>
              </a14:hiddenFill>
            </a:ext>
          </a:extLst>
        </p:spPr>
      </p:pic>
      <p:sp>
        <p:nvSpPr>
          <p:cNvPr id="13" name="Footer Placeholder 21"/>
          <p:cNvSpPr>
            <a:spLocks noGrp="1"/>
          </p:cNvSpPr>
          <p:nvPr>
            <p:ph type="ftr" sz="quarter" idx="3"/>
          </p:nvPr>
        </p:nvSpPr>
        <p:spPr>
          <a:xfrm>
            <a:off x="2895600" y="6400800"/>
            <a:ext cx="3352800" cy="273050"/>
          </a:xfrm>
          <a:prstGeom prst="rect">
            <a:avLst/>
          </a:prstGeom>
        </p:spPr>
        <p:txBody>
          <a:bodyPr vert="horz" lIns="0" tIns="0" rIns="0" bIns="0" anchor="b"/>
          <a:lstStyle>
            <a:lvl1pPr algn="ctr" eaLnBrk="1" latinLnBrk="0" hangingPunct="1">
              <a:defRPr kumimoji="0" sz="1200">
                <a:solidFill>
                  <a:srgbClr val="004E95"/>
                </a:solidFill>
              </a:defRPr>
            </a:lvl1pPr>
          </a:lstStyle>
          <a:p>
            <a:r>
              <a:rPr lang="en-US" dirty="0" smtClean="0"/>
              <a:t>District Centennial Coordinator Training</a:t>
            </a:r>
            <a:endParaRPr lang="en-US" dirty="0"/>
          </a:p>
        </p:txBody>
      </p:sp>
    </p:spTree>
    <p:custDataLst>
      <p:tags r:id="rId13"/>
    </p:custDataLst>
    <p:extLst>
      <p:ext uri="{BB962C8B-B14F-4D97-AF65-F5344CB8AC3E}">
        <p14:creationId xmlns:p14="http://schemas.microsoft.com/office/powerpoint/2010/main" val="80950368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hf hdr="0" dt="0"/>
  <p:txStyles>
    <p:titleStyle>
      <a:lvl1pPr algn="l" rtl="0" eaLnBrk="1" latinLnBrk="0" hangingPunct="1">
        <a:spcBef>
          <a:spcPct val="0"/>
        </a:spcBef>
        <a:buNone/>
        <a:defRPr kumimoji="0" sz="4800" b="0" kern="1200">
          <a:ln>
            <a:noFill/>
          </a:ln>
          <a:solidFill>
            <a:srgbClr val="004E95"/>
          </a:solidFill>
          <a:effectLst/>
          <a:latin typeface="+mj-lt"/>
          <a:ea typeface="+mj-ea"/>
          <a:cs typeface="+mj-cs"/>
        </a:defRPr>
      </a:lvl1pPr>
    </p:titleStyle>
    <p:bodyStyle>
      <a:lvl1pPr marL="274320" indent="-274320" algn="l" rtl="0" eaLnBrk="1" latinLnBrk="0" hangingPunct="1">
        <a:spcBef>
          <a:spcPct val="20000"/>
        </a:spcBef>
        <a:buClrTx/>
        <a:buSzPct val="75000"/>
        <a:buFont typeface="Wingdings 2"/>
        <a:buChar char=""/>
        <a:defRPr kumimoji="0" sz="3600" kern="1200">
          <a:solidFill>
            <a:schemeClr val="tx1"/>
          </a:solidFill>
          <a:latin typeface="+mn-lt"/>
          <a:ea typeface="+mn-ea"/>
          <a:cs typeface="+mn-cs"/>
        </a:defRPr>
      </a:lvl1pPr>
      <a:lvl2pPr marL="640080" indent="-246888" algn="l" rtl="0" eaLnBrk="1" latinLnBrk="0" hangingPunct="1">
        <a:spcBef>
          <a:spcPct val="20000"/>
        </a:spcBef>
        <a:buClrTx/>
        <a:buSzPct val="7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Tx/>
        <a:buSzPct val="75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Tx/>
        <a:buSzPct val="7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Tx/>
        <a:buSzPct val="7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ound Same Side Corner Rectangle 3"/>
          <p:cNvSpPr/>
          <p:nvPr userDrawn="1"/>
        </p:nvSpPr>
        <p:spPr>
          <a:xfrm rot="10800000">
            <a:off x="76200" y="83556"/>
            <a:ext cx="8991600" cy="6698243"/>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extBox 4"/>
          <p:cNvSpPr txBox="1"/>
          <p:nvPr userDrawn="1"/>
        </p:nvSpPr>
        <p:spPr>
          <a:xfrm>
            <a:off x="3733800" y="0"/>
            <a:ext cx="1295400" cy="369332"/>
          </a:xfrm>
          <a:prstGeom prst="rect">
            <a:avLst/>
          </a:prstGeom>
          <a:solidFill>
            <a:schemeClr val="bg1"/>
          </a:solidFill>
        </p:spPr>
        <p:txBody>
          <a:bodyPr wrap="square" rtlCol="0">
            <a:spAutoFit/>
          </a:bodyPr>
          <a:lstStyle/>
          <a:p>
            <a:endParaRPr lang="en-US" dirty="0">
              <a:solidFill>
                <a:prstClr val="black"/>
              </a:solidFill>
            </a:endParaRPr>
          </a:p>
        </p:txBody>
      </p:sp>
      <p:sp>
        <p:nvSpPr>
          <p:cNvPr id="7" name="Freeform 6"/>
          <p:cNvSpPr>
            <a:spLocks/>
          </p:cNvSpPr>
          <p:nvPr/>
        </p:nvSpPr>
        <p:spPr bwMode="auto">
          <a:xfrm>
            <a:off x="-9525" y="-7144"/>
            <a:ext cx="9163050" cy="921544"/>
          </a:xfrm>
          <a:custGeom>
            <a:avLst>
              <a:gd name="A1" fmla="val 0"/>
              <a:gd name="A2" fmla="val 0"/>
              <a:gd name="A3" fmla="val 0"/>
              <a:gd name="A4" fmla="val 0"/>
              <a:gd name="A5" fmla="val 0"/>
              <a:gd name="A6" fmla="val 0"/>
              <a:gd name="A7" fmla="val 0"/>
              <a:gd name="A8" fmla="val 0"/>
            </a:avLst>
            <a:gdLst>
              <a:gd name="connsiteX0" fmla="*/ 10 w 10000"/>
              <a:gd name="connsiteY0" fmla="*/ 30 h 10000"/>
              <a:gd name="connsiteX1" fmla="*/ 4404 w 10000"/>
              <a:gd name="connsiteY1" fmla="*/ 0 h 10000"/>
              <a:gd name="connsiteX2" fmla="*/ 7578 w 10000"/>
              <a:gd name="connsiteY2" fmla="*/ 5595 h 10000"/>
              <a:gd name="connsiteX3" fmla="*/ 9990 w 10000"/>
              <a:gd name="connsiteY3" fmla="*/ 838 h 10000"/>
              <a:gd name="connsiteX4" fmla="*/ 10000 w 10000"/>
              <a:gd name="connsiteY4" fmla="*/ 3247 h 10000"/>
              <a:gd name="connsiteX5" fmla="*/ 7453 w 10000"/>
              <a:gd name="connsiteY5" fmla="*/ 6692 h 10000"/>
              <a:gd name="connsiteX6" fmla="*/ 2609 w 10000"/>
              <a:gd name="connsiteY6" fmla="*/ 3368 h 10000"/>
              <a:gd name="connsiteX7" fmla="*/ 0 w 10000"/>
              <a:gd name="connsiteY7" fmla="*/ 10000 h 10000"/>
              <a:gd name="connsiteX8" fmla="*/ 10 w 10000"/>
              <a:gd name="connsiteY8" fmla="*/ 30 h 10000"/>
              <a:gd name="connsiteX0" fmla="*/ 10 w 10000"/>
              <a:gd name="connsiteY0" fmla="*/ 30 h 10000"/>
              <a:gd name="connsiteX1" fmla="*/ 4404 w 10000"/>
              <a:gd name="connsiteY1" fmla="*/ 0 h 10000"/>
              <a:gd name="connsiteX2" fmla="*/ 7578 w 10000"/>
              <a:gd name="connsiteY2" fmla="*/ 5595 h 10000"/>
              <a:gd name="connsiteX3" fmla="*/ 9990 w 10000"/>
              <a:gd name="connsiteY3" fmla="*/ 838 h 10000"/>
              <a:gd name="connsiteX4" fmla="*/ 10000 w 10000"/>
              <a:gd name="connsiteY4" fmla="*/ 3247 h 10000"/>
              <a:gd name="connsiteX5" fmla="*/ 7453 w 10000"/>
              <a:gd name="connsiteY5" fmla="*/ 6692 h 10000"/>
              <a:gd name="connsiteX6" fmla="*/ 2609 w 10000"/>
              <a:gd name="connsiteY6" fmla="*/ 3368 h 10000"/>
              <a:gd name="connsiteX7" fmla="*/ 0 w 10000"/>
              <a:gd name="connsiteY7" fmla="*/ 10000 h 10000"/>
              <a:gd name="connsiteX8" fmla="*/ 10 w 10000"/>
              <a:gd name="connsiteY8" fmla="*/ 30 h 10000"/>
              <a:gd name="connsiteX0" fmla="*/ 10 w 10000"/>
              <a:gd name="connsiteY0" fmla="*/ 30 h 10000"/>
              <a:gd name="connsiteX1" fmla="*/ 4404 w 10000"/>
              <a:gd name="connsiteY1" fmla="*/ 0 h 10000"/>
              <a:gd name="connsiteX2" fmla="*/ 7578 w 10000"/>
              <a:gd name="connsiteY2" fmla="*/ 5595 h 10000"/>
              <a:gd name="connsiteX3" fmla="*/ 9990 w 10000"/>
              <a:gd name="connsiteY3" fmla="*/ 838 h 10000"/>
              <a:gd name="connsiteX4" fmla="*/ 10000 w 10000"/>
              <a:gd name="connsiteY4" fmla="*/ 3247 h 10000"/>
              <a:gd name="connsiteX5" fmla="*/ 7453 w 10000"/>
              <a:gd name="connsiteY5" fmla="*/ 6692 h 10000"/>
              <a:gd name="connsiteX6" fmla="*/ 2609 w 10000"/>
              <a:gd name="connsiteY6" fmla="*/ 3368 h 10000"/>
              <a:gd name="connsiteX7" fmla="*/ 0 w 10000"/>
              <a:gd name="connsiteY7" fmla="*/ 10000 h 10000"/>
              <a:gd name="connsiteX8" fmla="*/ 10 w 10000"/>
              <a:gd name="connsiteY8" fmla="*/ 3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 h="10000">
                <a:moveTo>
                  <a:pt x="10" y="30"/>
                </a:moveTo>
                <a:lnTo>
                  <a:pt x="4404" y="0"/>
                </a:lnTo>
                <a:cubicBezTo>
                  <a:pt x="4757" y="1540"/>
                  <a:pt x="6632" y="5595"/>
                  <a:pt x="7578" y="5595"/>
                </a:cubicBezTo>
                <a:cubicBezTo>
                  <a:pt x="8524" y="5595"/>
                  <a:pt x="9574" y="2317"/>
                  <a:pt x="9990" y="838"/>
                </a:cubicBezTo>
                <a:cubicBezTo>
                  <a:pt x="9993" y="1641"/>
                  <a:pt x="9997" y="2444"/>
                  <a:pt x="10000" y="3247"/>
                </a:cubicBezTo>
                <a:cubicBezTo>
                  <a:pt x="9823" y="3918"/>
                  <a:pt x="8685" y="6672"/>
                  <a:pt x="7453" y="6692"/>
                </a:cubicBezTo>
                <a:cubicBezTo>
                  <a:pt x="6221" y="6712"/>
                  <a:pt x="3922" y="3426"/>
                  <a:pt x="2609" y="3368"/>
                </a:cubicBezTo>
                <a:cubicBezTo>
                  <a:pt x="1330" y="3895"/>
                  <a:pt x="468" y="7348"/>
                  <a:pt x="0" y="10000"/>
                </a:cubicBezTo>
                <a:cubicBezTo>
                  <a:pt x="3" y="6677"/>
                  <a:pt x="7" y="3353"/>
                  <a:pt x="10" y="30"/>
                </a:cubicBezTo>
                <a:close/>
              </a:path>
            </a:pathLst>
          </a:custGeom>
          <a:solidFill>
            <a:srgbClr val="004E95"/>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3"/>
            <a:ext cx="4762500" cy="540544"/>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rgbClr val="FFCF01"/>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1034256"/>
            <a:ext cx="8229600" cy="812832"/>
          </a:xfrm>
          <a:prstGeom prst="rect">
            <a:avLst/>
          </a:prstGeom>
        </p:spPr>
        <p:txBody>
          <a:bodyPr vert="horz" lIns="0" rIns="0" bIns="0" anchor="b">
            <a:normAutofit/>
          </a:bodyPr>
          <a:lstStyle/>
          <a:p>
            <a:r>
              <a:rPr kumimoji="0" lang="en-US" dirty="0" smtClean="0"/>
              <a:t>Click to edit Master title style</a:t>
            </a:r>
            <a:endParaRPr kumimoji="0" lang="en-US" dirty="0"/>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2" name="Footer Placeholder 21"/>
          <p:cNvSpPr>
            <a:spLocks noGrp="1"/>
          </p:cNvSpPr>
          <p:nvPr>
            <p:ph type="ftr" sz="quarter" idx="3"/>
          </p:nvPr>
        </p:nvSpPr>
        <p:spPr>
          <a:xfrm>
            <a:off x="2743200" y="6400800"/>
            <a:ext cx="3352800" cy="273050"/>
          </a:xfrm>
          <a:prstGeom prst="rect">
            <a:avLst/>
          </a:prstGeom>
        </p:spPr>
        <p:txBody>
          <a:bodyPr vert="horz" lIns="0" tIns="0" rIns="0" bIns="0" anchor="b"/>
          <a:lstStyle>
            <a:lvl1pPr algn="ctr" eaLnBrk="1" latinLnBrk="0" hangingPunct="1">
              <a:defRPr kumimoji="0" sz="1200">
                <a:solidFill>
                  <a:srgbClr val="004E95"/>
                </a:solidFill>
              </a:defRPr>
            </a:lvl1pPr>
          </a:lstStyle>
          <a:p>
            <a:r>
              <a:rPr lang="en-US" dirty="0" smtClean="0"/>
              <a:t>District Centennial Coordinator Training</a:t>
            </a:r>
            <a:endParaRPr lang="en-US" dirty="0"/>
          </a:p>
        </p:txBody>
      </p:sp>
      <p:sp>
        <p:nvSpPr>
          <p:cNvPr id="18" name="Slide Number Placeholder 17"/>
          <p:cNvSpPr>
            <a:spLocks noGrp="1"/>
          </p:cNvSpPr>
          <p:nvPr>
            <p:ph type="sldNum" sz="quarter" idx="4"/>
          </p:nvPr>
        </p:nvSpPr>
        <p:spPr>
          <a:xfrm>
            <a:off x="8839200" y="6400800"/>
            <a:ext cx="192833"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97C7751-A38B-461C-B4EC-BCD819B20F47}" type="slidenum">
              <a:rPr lang="en-US" smtClean="0">
                <a:solidFill>
                  <a:srgbClr val="04617B">
                    <a:shade val="90000"/>
                  </a:srgbClr>
                </a:solidFill>
              </a:rPr>
              <a:pPr/>
              <a:t>‹#›</a:t>
            </a:fld>
            <a:endParaRPr lang="en-US" dirty="0">
              <a:solidFill>
                <a:srgbClr val="04617B">
                  <a:shade val="90000"/>
                </a:srgbClr>
              </a:solidFill>
            </a:endParaRPr>
          </a:p>
        </p:txBody>
      </p:sp>
      <p:pic>
        <p:nvPicPr>
          <p:cNvPr id="11" name="Picture 8" descr="http://www.lionsclubs.org/cs-assets/_files/images/logos/centennial_logo.gif"/>
          <p:cNvPicPr>
            <a:picLocks noChangeAspect="1" noChangeArrowheads="1"/>
          </p:cNvPicPr>
          <p:nvPr userDrawn="1"/>
        </p:nvPicPr>
        <p:blipFill rotWithShape="1">
          <a:blip r:embed="rId15" cstate="print">
            <a:extLst>
              <a:ext uri="{28A0092B-C50C-407E-A947-70E740481C1C}">
                <a14:useLocalDpi xmlns:a14="http://schemas.microsoft.com/office/drawing/2010/main" val="0"/>
              </a:ext>
            </a:extLst>
          </a:blip>
          <a:srcRect l="11811" t="9842" r="11203" b="9951"/>
          <a:stretch/>
        </p:blipFill>
        <p:spPr bwMode="auto">
          <a:xfrm>
            <a:off x="-13996" y="-1163"/>
            <a:ext cx="1080796" cy="92012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4"/>
    </p:custDataLst>
    <p:extLst>
      <p:ext uri="{BB962C8B-B14F-4D97-AF65-F5344CB8AC3E}">
        <p14:creationId xmlns:p14="http://schemas.microsoft.com/office/powerpoint/2010/main" val="352242100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iming>
    <p:tnLst>
      <p:par>
        <p:cTn id="1" dur="indefinite" restart="never" nodeType="tmRoot"/>
      </p:par>
    </p:tnLst>
  </p:timing>
  <p:hf hdr="0" dt="0"/>
  <p:txStyles>
    <p:titleStyle>
      <a:lvl1pPr algn="l" rtl="0" eaLnBrk="1" latinLnBrk="0" hangingPunct="1">
        <a:spcBef>
          <a:spcPct val="0"/>
        </a:spcBef>
        <a:buNone/>
        <a:defRPr kumimoji="0" sz="4800" b="0" kern="1200">
          <a:ln>
            <a:noFill/>
          </a:ln>
          <a:solidFill>
            <a:srgbClr val="004E95"/>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32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2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7.tmp"/></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xml"/><Relationship Id="rId1" Type="http://schemas.openxmlformats.org/officeDocument/2006/relationships/tags" Target="../tags/tag3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4.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5.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5.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5.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5.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40.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762000" y="1219200"/>
            <a:ext cx="7772400" cy="2765425"/>
          </a:xfrm>
        </p:spPr>
        <p:txBody>
          <a:bodyPr>
            <a:normAutofit fontScale="90000"/>
          </a:bodyPr>
          <a:lstStyle/>
          <a:p>
            <a:r>
              <a:rPr lang="en-US" altLang="zh-TW" dirty="0" smtClean="0"/>
              <a:t>MD300</a:t>
            </a:r>
            <a:r>
              <a:rPr lang="zh-TW" altLang="en-US" dirty="0" smtClean="0"/>
              <a:t>複合區</a:t>
            </a:r>
            <a:r>
              <a:rPr lang="en-US" altLang="zh-TW" dirty="0" smtClean="0"/>
              <a:t>2016-2017</a:t>
            </a:r>
            <a:r>
              <a:rPr lang="zh-TW" altLang="en-US" dirty="0" smtClean="0"/>
              <a:t>年度百年慶團隊</a:t>
            </a:r>
            <a:r>
              <a:rPr lang="en-US" altLang="zh-TW" dirty="0" smtClean="0"/>
              <a:t/>
            </a:r>
            <a:br>
              <a:rPr lang="en-US" altLang="zh-TW" dirty="0" smtClean="0"/>
            </a:br>
            <a:r>
              <a:rPr lang="en-US" altLang="zh-TW" dirty="0" smtClean="0"/>
              <a:t/>
            </a:r>
            <a:br>
              <a:rPr lang="en-US" altLang="zh-TW" dirty="0" smtClean="0"/>
            </a:br>
            <a:r>
              <a:rPr lang="zh-TW" altLang="en-US" dirty="0" smtClean="0"/>
              <a:t>主題</a:t>
            </a:r>
            <a:r>
              <a:rPr lang="en-US" altLang="zh-TW" dirty="0" smtClean="0"/>
              <a:t>:</a:t>
            </a:r>
            <a:r>
              <a:rPr lang="zh-TW" altLang="en-US" dirty="0" smtClean="0"/>
              <a:t>如何推動百年慶各項活動</a:t>
            </a:r>
            <a:endParaRPr lang="zh-TW" altLang="en-US" dirty="0"/>
          </a:p>
        </p:txBody>
      </p:sp>
      <p:sp>
        <p:nvSpPr>
          <p:cNvPr id="3" name="副標題 2"/>
          <p:cNvSpPr>
            <a:spLocks noGrp="1"/>
          </p:cNvSpPr>
          <p:nvPr>
            <p:ph type="subTitle" idx="1"/>
          </p:nvPr>
        </p:nvSpPr>
        <p:spPr>
          <a:xfrm>
            <a:off x="1447800" y="4419600"/>
            <a:ext cx="6400800" cy="1752600"/>
          </a:xfrm>
        </p:spPr>
        <p:txBody>
          <a:bodyPr/>
          <a:lstStyle/>
          <a:p>
            <a:r>
              <a:rPr lang="zh-TW" altLang="en-US" dirty="0" smtClean="0">
                <a:solidFill>
                  <a:srgbClr val="FF0000"/>
                </a:solidFill>
              </a:rPr>
              <a:t>主講</a:t>
            </a:r>
            <a:r>
              <a:rPr lang="en-US" altLang="zh-TW" dirty="0" smtClean="0">
                <a:solidFill>
                  <a:srgbClr val="FF0000"/>
                </a:solidFill>
              </a:rPr>
              <a:t>:MD300</a:t>
            </a:r>
            <a:r>
              <a:rPr lang="zh-TW" altLang="en-US" dirty="0" smtClean="0">
                <a:solidFill>
                  <a:srgbClr val="FF0000"/>
                </a:solidFill>
              </a:rPr>
              <a:t>百年慶副協調長</a:t>
            </a:r>
            <a:endParaRPr lang="en-US" altLang="zh-TW" dirty="0" smtClean="0">
              <a:solidFill>
                <a:srgbClr val="FF0000"/>
              </a:solidFill>
            </a:endParaRPr>
          </a:p>
          <a:p>
            <a:r>
              <a:rPr lang="en-US" altLang="zh-TW" dirty="0" smtClean="0">
                <a:solidFill>
                  <a:srgbClr val="FF0000"/>
                </a:solidFill>
              </a:rPr>
              <a:t>FDI</a:t>
            </a:r>
            <a:r>
              <a:rPr lang="zh-TW" altLang="en-US" dirty="0" smtClean="0">
                <a:solidFill>
                  <a:srgbClr val="FF0000"/>
                </a:solidFill>
              </a:rPr>
              <a:t>講師</a:t>
            </a:r>
            <a:r>
              <a:rPr lang="en-US" altLang="zh-TW" dirty="0" smtClean="0">
                <a:solidFill>
                  <a:srgbClr val="FF0000"/>
                </a:solidFill>
              </a:rPr>
              <a:t>:</a:t>
            </a:r>
            <a:r>
              <a:rPr lang="zh-TW" altLang="en-US" dirty="0" smtClean="0">
                <a:solidFill>
                  <a:srgbClr val="FF0000"/>
                </a:solidFill>
              </a:rPr>
              <a:t>陳建文</a:t>
            </a:r>
            <a:endParaRPr lang="zh-TW" altLang="en-US" dirty="0">
              <a:solidFill>
                <a:srgbClr val="FF0000"/>
              </a:solidFill>
            </a:endParaRPr>
          </a:p>
        </p:txBody>
      </p:sp>
      <p:sp>
        <p:nvSpPr>
          <p:cNvPr id="4" name="頁尾版面配置區 3"/>
          <p:cNvSpPr>
            <a:spLocks noGrp="1"/>
          </p:cNvSpPr>
          <p:nvPr>
            <p:ph type="ftr" sz="quarter" idx="11"/>
          </p:nvPr>
        </p:nvSpPr>
        <p:spPr/>
        <p:txBody>
          <a:bodyPr/>
          <a:lstStyle/>
          <a:p>
            <a:r>
              <a:rPr lang="en-US" smtClean="0"/>
              <a:t>District Centennial Coordinator Training</a:t>
            </a:r>
            <a:endParaRPr lang="en-US"/>
          </a:p>
        </p:txBody>
      </p:sp>
      <p:sp>
        <p:nvSpPr>
          <p:cNvPr id="5" name="投影片編號版面配置區 4"/>
          <p:cNvSpPr>
            <a:spLocks noGrp="1"/>
          </p:cNvSpPr>
          <p:nvPr>
            <p:ph type="sldNum" sz="quarter" idx="12"/>
          </p:nvPr>
        </p:nvSpPr>
        <p:spPr/>
        <p:txBody>
          <a:bodyPr/>
          <a:lstStyle/>
          <a:p>
            <a:fld id="{682CB270-50C8-4DAE-8EE5-1A60D3E5D53C}" type="slidenum">
              <a:rPr lang="en-US" smtClean="0">
                <a:solidFill>
                  <a:srgbClr val="04617B">
                    <a:shade val="90000"/>
                  </a:srgbClr>
                </a:solidFill>
              </a:rPr>
              <a:pPr/>
              <a:t>1</a:t>
            </a:fld>
            <a:endParaRPr lang="en-US">
              <a:solidFill>
                <a:srgbClr val="04617B">
                  <a:shade val="90000"/>
                </a:srgbClr>
              </a:solidFill>
            </a:endParaRPr>
          </a:p>
        </p:txBody>
      </p:sp>
    </p:spTree>
    <p:extLst>
      <p:ext uri="{BB962C8B-B14F-4D97-AF65-F5344CB8AC3E}">
        <p14:creationId xmlns:p14="http://schemas.microsoft.com/office/powerpoint/2010/main" val="528373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812832"/>
          </a:xfrm>
        </p:spPr>
        <p:txBody>
          <a:bodyPr/>
          <a:lstStyle/>
          <a:p>
            <a:r>
              <a:rPr dirty="0" smtClean="0">
                <a:latin typeface="PMingLiU"/>
                <a:cs typeface="PMingLiU"/>
              </a:rPr>
              <a:t>課程目標</a:t>
            </a:r>
            <a:endParaRPr lang="zh-TW" dirty="0"/>
          </a:p>
        </p:txBody>
      </p:sp>
      <p:sp>
        <p:nvSpPr>
          <p:cNvPr id="3" name="Content Placeholder 2"/>
          <p:cNvSpPr>
            <a:spLocks noGrp="1"/>
          </p:cNvSpPr>
          <p:nvPr>
            <p:ph idx="1"/>
          </p:nvPr>
        </p:nvSpPr>
        <p:spPr>
          <a:xfrm>
            <a:off x="457200" y="1524000"/>
            <a:ext cx="8229600" cy="4800600"/>
          </a:xfrm>
        </p:spPr>
        <p:txBody>
          <a:bodyPr>
            <a:normAutofit/>
          </a:bodyPr>
          <a:lstStyle/>
          <a:p>
            <a:r>
              <a:rPr lang="zh-TW" altLang="en-US" dirty="0" smtClean="0">
                <a:latin typeface="PMingLiU"/>
                <a:cs typeface="PMingLiU"/>
              </a:rPr>
              <a:t>使用 </a:t>
            </a:r>
            <a:r>
              <a:rPr lang="en-US" altLang="zh-TW" dirty="0">
                <a:latin typeface="PMingLiU"/>
                <a:cs typeface="PMingLiU"/>
              </a:rPr>
              <a:t>Lions100.org </a:t>
            </a:r>
            <a:r>
              <a:rPr lang="zh-TW" altLang="en-US" dirty="0">
                <a:latin typeface="PMingLiU"/>
                <a:cs typeface="PMingLiU"/>
              </a:rPr>
              <a:t>工具箱的</a:t>
            </a:r>
            <a:r>
              <a:rPr lang="zh-TW" altLang="en-US" dirty="0" smtClean="0">
                <a:latin typeface="PMingLiU"/>
                <a:cs typeface="PMingLiU"/>
              </a:rPr>
              <a:t>資源</a:t>
            </a:r>
            <a:endParaRPr dirty="0" smtClean="0">
              <a:latin typeface="PMingLiU"/>
              <a:cs typeface="PMingLiU"/>
            </a:endParaRPr>
          </a:p>
          <a:p>
            <a:r>
              <a:rPr lang="zh-TW" altLang="en-US" dirty="0" smtClean="0">
                <a:latin typeface="PMingLiU"/>
                <a:cs typeface="PMingLiU"/>
              </a:rPr>
              <a:t>組織您的百年</a:t>
            </a:r>
            <a:r>
              <a:rPr lang="zh-TW" altLang="en-US" dirty="0">
                <a:latin typeface="PMingLiU"/>
                <a:cs typeface="PMingLiU"/>
              </a:rPr>
              <a:t>慶</a:t>
            </a:r>
            <a:r>
              <a:rPr lang="zh-TW" altLang="en-US" dirty="0" smtClean="0">
                <a:latin typeface="PMingLiU"/>
                <a:cs typeface="PMingLiU"/>
              </a:rPr>
              <a:t>團隊</a:t>
            </a:r>
            <a:endParaRPr dirty="0" smtClean="0">
              <a:latin typeface="PMingLiU"/>
              <a:cs typeface="PMingLiU"/>
            </a:endParaRPr>
          </a:p>
          <a:p>
            <a:r>
              <a:rPr lang="zh-TW" altLang="en-US" dirty="0" smtClean="0">
                <a:latin typeface="PMingLiU"/>
                <a:cs typeface="PMingLiU"/>
              </a:rPr>
              <a:t>培訓您的</a:t>
            </a:r>
            <a:r>
              <a:rPr dirty="0" err="1" smtClean="0">
                <a:latin typeface="PMingLiU"/>
                <a:cs typeface="PMingLiU"/>
              </a:rPr>
              <a:t>百年慶</a:t>
            </a:r>
            <a:r>
              <a:rPr lang="zh-TW" altLang="en-US" dirty="0" smtClean="0">
                <a:latin typeface="PMingLiU"/>
                <a:cs typeface="PMingLiU"/>
              </a:rPr>
              <a:t>團隊</a:t>
            </a:r>
            <a:endParaRPr lang="en-US" altLang="zh-TW" dirty="0" smtClean="0">
              <a:latin typeface="PMingLiU"/>
              <a:cs typeface="PMingLiU"/>
            </a:endParaRPr>
          </a:p>
          <a:p>
            <a:r>
              <a:rPr lang="zh-TW" altLang="en-US" dirty="0" smtClean="0">
                <a:latin typeface="PMingLiU"/>
                <a:cs typeface="PMingLiU"/>
              </a:rPr>
              <a:t>激勵</a:t>
            </a:r>
            <a:r>
              <a:rPr lang="zh-TW" altLang="en-US" dirty="0">
                <a:latin typeface="PMingLiU"/>
                <a:cs typeface="PMingLiU"/>
              </a:rPr>
              <a:t>你的百年慶團隊</a:t>
            </a:r>
            <a:endParaRPr lang="en-US" altLang="zh-TW" dirty="0" smtClean="0">
              <a:latin typeface="PMingLiU"/>
              <a:cs typeface="PMingLiU"/>
            </a:endParaRPr>
          </a:p>
          <a:p>
            <a:r>
              <a:rPr lang="zh-TW" altLang="en-US" dirty="0">
                <a:latin typeface="PMingLiU"/>
                <a:cs typeface="PMingLiU"/>
              </a:rPr>
              <a:t>請</a:t>
            </a:r>
            <a:r>
              <a:rPr lang="zh-TW" altLang="en-US" dirty="0" smtClean="0">
                <a:latin typeface="PMingLiU"/>
                <a:cs typeface="PMingLiU"/>
              </a:rPr>
              <a:t>分會制訂計劃採取行動</a:t>
            </a:r>
            <a:endParaRPr lang="en-US" altLang="zh-TW" dirty="0" smtClean="0">
              <a:latin typeface="PMingLiU"/>
              <a:cs typeface="PMingLiU"/>
            </a:endParaRPr>
          </a:p>
          <a:p>
            <a:r>
              <a:rPr lang="zh-TW" altLang="en-US" dirty="0" smtClean="0">
                <a:latin typeface="PMingLiU"/>
                <a:cs typeface="PMingLiU"/>
              </a:rPr>
              <a:t>鼓勵協作</a:t>
            </a:r>
            <a:endParaRPr lang="en-US" altLang="zh-TW" dirty="0" smtClean="0">
              <a:latin typeface="PMingLiU"/>
              <a:cs typeface="PMingLiU"/>
            </a:endParaRPr>
          </a:p>
          <a:p>
            <a:r>
              <a:rPr lang="zh-TW" altLang="en-US" dirty="0" smtClean="0">
                <a:latin typeface="PMingLiU"/>
                <a:cs typeface="PMingLiU"/>
              </a:rPr>
              <a:t>追蹤進度</a:t>
            </a:r>
            <a:endParaRPr lang="en-US" altLang="zh-TW" dirty="0" smtClean="0">
              <a:latin typeface="PMingLiU"/>
              <a:cs typeface="PMingLiU"/>
            </a:endParaRPr>
          </a:p>
          <a:p>
            <a:r>
              <a:rPr dirty="0" smtClean="0">
                <a:latin typeface="PMingLiU"/>
                <a:cs typeface="PMingLiU"/>
              </a:rPr>
              <a:t>報</a:t>
            </a:r>
            <a:r>
              <a:rPr lang="zh-TW" altLang="en-US" dirty="0" smtClean="0">
                <a:latin typeface="PMingLiU"/>
                <a:cs typeface="PMingLiU"/>
              </a:rPr>
              <a:t>告成果</a:t>
            </a:r>
            <a:endParaRPr dirty="0" smtClean="0">
              <a:latin typeface="PMingLiU"/>
              <a:cs typeface="PMingLiU"/>
            </a:endParaRPr>
          </a:p>
          <a:p>
            <a:pPr marL="0" indent="0">
              <a:buNone/>
            </a:pPr>
            <a:endParaRPr dirty="0" smtClean="0">
              <a:latin typeface="PMingLiU"/>
              <a:cs typeface="PMingLiU"/>
            </a:endParaRPr>
          </a:p>
          <a:p>
            <a:pPr marL="0" indent="0">
              <a:buNone/>
            </a:pPr>
            <a:endParaRPr lang="zh-TW" dirty="0"/>
          </a:p>
        </p:txBody>
      </p:sp>
      <p:sp>
        <p:nvSpPr>
          <p:cNvPr id="5" name="Footer Placeholder 21"/>
          <p:cNvSpPr>
            <a:spLocks noGrp="1"/>
          </p:cNvSpPr>
          <p:nvPr>
            <p:ph type="ftr" sz="quarter" idx="3"/>
          </p:nvPr>
        </p:nvSpPr>
        <p:spPr>
          <a:xfrm>
            <a:off x="2895600" y="6402733"/>
            <a:ext cx="3352800" cy="273050"/>
          </a:xfrm>
          <a:prstGeom prst="rect">
            <a:avLst/>
          </a:prstGeom>
        </p:spPr>
        <p:txBody>
          <a:bodyPr vert="horz" lIns="0" tIns="0" rIns="0" bIns="0" anchor="b"/>
          <a:lstStyle>
            <a:lvl1pPr algn="ctr" eaLnBrk="1" latinLnBrk="0" hangingPunct="1">
              <a:defRPr kumimoji="0" sz="1200">
                <a:solidFill>
                  <a:schemeClr val="tx2">
                    <a:shade val="90000"/>
                  </a:schemeClr>
                </a:solidFill>
              </a:defRPr>
            </a:lvl1pPr>
          </a:lstStyle>
          <a:p>
            <a:r>
              <a:rPr lang="en-US" smtClean="0">
                <a:solidFill>
                  <a:srgbClr val="004E95"/>
                </a:solidFill>
                <a:latin typeface="PMingLiU"/>
                <a:cs typeface="PMingLiU"/>
              </a:rPr>
              <a:t>區百年慶協調員訓練</a:t>
            </a:r>
            <a:endParaRPr lang="zh-TW" dirty="0">
              <a:solidFill>
                <a:srgbClr val="004E95"/>
              </a:solidFill>
            </a:endParaRPr>
          </a:p>
        </p:txBody>
      </p:sp>
      <p:sp>
        <p:nvSpPr>
          <p:cNvPr id="4" name="Slide Number Placeholder 3"/>
          <p:cNvSpPr>
            <a:spLocks noGrp="1"/>
          </p:cNvSpPr>
          <p:nvPr>
            <p:ph type="sldNum" sz="quarter" idx="12"/>
          </p:nvPr>
        </p:nvSpPr>
        <p:spPr/>
        <p:txBody>
          <a:bodyPr/>
          <a:lstStyle/>
          <a:p>
            <a:fld id="{297C7751-A38B-461C-B4EC-BCD819B20F47}" type="slidenum">
              <a:rPr lang="en-US" smtClean="0">
                <a:solidFill>
                  <a:srgbClr val="04617B">
                    <a:shade val="90000"/>
                  </a:srgbClr>
                </a:solidFill>
              </a:rPr>
              <a:pPr/>
              <a:t>2</a:t>
            </a:fld>
            <a:endParaRPr lang="zh-TW" dirty="0">
              <a:solidFill>
                <a:srgbClr val="04617B">
                  <a:shade val="90000"/>
                </a:srgbClr>
              </a:solidFill>
            </a:endParaRPr>
          </a:p>
        </p:txBody>
      </p:sp>
    </p:spTree>
    <p:custDataLst>
      <p:tags r:id="rId1"/>
    </p:custDataLst>
    <p:extLst>
      <p:ext uri="{BB962C8B-B14F-4D97-AF65-F5344CB8AC3E}">
        <p14:creationId xmlns:p14="http://schemas.microsoft.com/office/powerpoint/2010/main" val="11137174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zh-TW" altLang="en-US" sz="5400" dirty="0">
                <a:effectLst>
                  <a:outerShdw blurRad="38100" dist="25400" dir="5400000" algn="tl" rotWithShape="0">
                    <a:srgbClr val="000000">
                      <a:alpha val="43000"/>
                    </a:srgbClr>
                  </a:outerShdw>
                </a:effectLst>
                <a:latin typeface="PMingLiU"/>
                <a:cs typeface="PMingLiU"/>
              </a:rPr>
              <a:t>使用 </a:t>
            </a:r>
            <a:r>
              <a:rPr lang="en-US" sz="5400" dirty="0">
                <a:effectLst>
                  <a:outerShdw blurRad="38100" dist="25400" dir="5400000" algn="tl" rotWithShape="0">
                    <a:srgbClr val="000000">
                      <a:alpha val="43000"/>
                    </a:srgbClr>
                  </a:outerShdw>
                </a:effectLst>
                <a:latin typeface="PMingLiU"/>
                <a:cs typeface="PMingLiU"/>
              </a:rPr>
              <a:t>Lions100.org </a:t>
            </a:r>
            <a:r>
              <a:rPr lang="zh-TW" altLang="en-US" sz="5400" dirty="0">
                <a:effectLst>
                  <a:outerShdw blurRad="38100" dist="25400" dir="5400000" algn="tl" rotWithShape="0">
                    <a:srgbClr val="000000">
                      <a:alpha val="43000"/>
                    </a:srgbClr>
                  </a:outerShdw>
                </a:effectLst>
                <a:latin typeface="PMingLiU"/>
                <a:cs typeface="PMingLiU"/>
              </a:rPr>
              <a:t>工具箱的</a:t>
            </a:r>
            <a:r>
              <a:rPr lang="zh-TW" altLang="en-US" sz="5400" dirty="0" smtClean="0">
                <a:effectLst>
                  <a:outerShdw blurRad="38100" dist="25400" dir="5400000" algn="tl" rotWithShape="0">
                    <a:srgbClr val="000000">
                      <a:alpha val="43000"/>
                    </a:srgbClr>
                  </a:outerShdw>
                </a:effectLst>
                <a:latin typeface="PMingLiU"/>
                <a:cs typeface="PMingLiU"/>
              </a:rPr>
              <a:t>資源</a:t>
            </a:r>
            <a:endParaRPr lang="en-US" sz="5400" dirty="0">
              <a:effectLst>
                <a:outerShdw blurRad="38100" dist="25400" dir="5400000" algn="tl" rotWithShape="0">
                  <a:srgbClr val="000000">
                    <a:alpha val="43000"/>
                  </a:srgbClr>
                </a:outerShdw>
              </a:effectLst>
              <a:latin typeface="PMingLiU"/>
              <a:cs typeface="PMingLiU"/>
            </a:endParaRPr>
          </a:p>
        </p:txBody>
      </p:sp>
      <p:sp>
        <p:nvSpPr>
          <p:cNvPr id="5" name="Footer Placeholder 21"/>
          <p:cNvSpPr>
            <a:spLocks noGrp="1"/>
          </p:cNvSpPr>
          <p:nvPr>
            <p:ph type="ftr" sz="quarter" idx="4294967295"/>
          </p:nvPr>
        </p:nvSpPr>
        <p:spPr>
          <a:xfrm>
            <a:off x="2895600" y="6402733"/>
            <a:ext cx="3352800" cy="273050"/>
          </a:xfrm>
          <a:prstGeom prst="rect">
            <a:avLst/>
          </a:prstGeom>
        </p:spPr>
        <p:txBody>
          <a:bodyPr vert="horz" lIns="0" tIns="0" rIns="0" bIns="0" anchor="b"/>
          <a:lstStyle>
            <a:lvl1pPr algn="ctr" eaLnBrk="1" latinLnBrk="0" hangingPunct="1">
              <a:defRPr kumimoji="0" sz="1200">
                <a:solidFill>
                  <a:schemeClr val="tx2">
                    <a:shade val="90000"/>
                  </a:schemeClr>
                </a:solidFill>
              </a:defRPr>
            </a:lvl1pPr>
          </a:lstStyle>
          <a:p>
            <a:r>
              <a:rPr lang="en-US" smtClean="0">
                <a:solidFill>
                  <a:srgbClr val="004E95"/>
                </a:solidFill>
                <a:latin typeface="PMingLiU"/>
                <a:cs typeface="PMingLiU"/>
              </a:rPr>
              <a:t>區百年慶協調員訓練</a:t>
            </a:r>
            <a:endParaRPr lang="zh-TW" dirty="0">
              <a:solidFill>
                <a:srgbClr val="004E95"/>
              </a:solidFill>
            </a:endParaRPr>
          </a:p>
        </p:txBody>
      </p:sp>
      <p:sp>
        <p:nvSpPr>
          <p:cNvPr id="2" name="Slide Number Placeholder 1"/>
          <p:cNvSpPr>
            <a:spLocks noGrp="1"/>
          </p:cNvSpPr>
          <p:nvPr>
            <p:ph type="sldNum" sz="quarter" idx="12"/>
          </p:nvPr>
        </p:nvSpPr>
        <p:spPr/>
        <p:txBody>
          <a:bodyPr/>
          <a:lstStyle/>
          <a:p>
            <a:fld id="{682CB270-50C8-4DAE-8EE5-1A60D3E5D53C}" type="slidenum">
              <a:rPr lang="en-US" smtClean="0">
                <a:solidFill>
                  <a:srgbClr val="04617B">
                    <a:shade val="90000"/>
                  </a:srgbClr>
                </a:solidFill>
              </a:rPr>
              <a:pPr/>
              <a:t>3</a:t>
            </a:fld>
            <a:endParaRPr lang="zh-TW">
              <a:solidFill>
                <a:srgbClr val="04617B">
                  <a:shade val="90000"/>
                </a:srgbClr>
              </a:solidFill>
            </a:endParaRPr>
          </a:p>
        </p:txBody>
      </p:sp>
    </p:spTree>
    <p:custDataLst>
      <p:tags r:id="rId1"/>
    </p:custDataLst>
    <p:extLst>
      <p:ext uri="{BB962C8B-B14F-4D97-AF65-F5344CB8AC3E}">
        <p14:creationId xmlns:p14="http://schemas.microsoft.com/office/powerpoint/2010/main" val="17329284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smtClean="0">
                <a:latin typeface="PMingLiU"/>
                <a:cs typeface="PMingLiU"/>
              </a:rPr>
              <a:t>www.Lions100.org</a:t>
            </a:r>
            <a:endParaRPr lang="zh-TW" dirty="0"/>
          </a:p>
        </p:txBody>
      </p:sp>
      <p:sp>
        <p:nvSpPr>
          <p:cNvPr id="3" name="Footer Placeholder 2"/>
          <p:cNvSpPr>
            <a:spLocks noGrp="1"/>
          </p:cNvSpPr>
          <p:nvPr>
            <p:ph type="ftr" sz="quarter" idx="3"/>
          </p:nvPr>
        </p:nvSpPr>
        <p:spPr/>
        <p:txBody>
          <a:bodyPr/>
          <a:lstStyle/>
          <a:p>
            <a:r>
              <a:rPr dirty="0" smtClean="0">
                <a:latin typeface="PMingLiU"/>
                <a:cs typeface="PMingLiU"/>
              </a:rPr>
              <a:t>區百年慶協調員訓練</a:t>
            </a:r>
            <a:endParaRPr lang="zh-TW" dirty="0"/>
          </a:p>
        </p:txBody>
      </p:sp>
      <p:sp>
        <p:nvSpPr>
          <p:cNvPr id="6" name="Slide Number Placeholder 5"/>
          <p:cNvSpPr>
            <a:spLocks noGrp="1"/>
          </p:cNvSpPr>
          <p:nvPr>
            <p:ph type="sldNum" sz="quarter" idx="12"/>
          </p:nvPr>
        </p:nvSpPr>
        <p:spPr/>
        <p:txBody>
          <a:bodyPr/>
          <a:lstStyle/>
          <a:p>
            <a:fld id="{297C7751-A38B-461C-B4EC-BCD819B20F47}" type="slidenum">
              <a:rPr lang="en-US" smtClean="0">
                <a:solidFill>
                  <a:srgbClr val="04617B">
                    <a:shade val="90000"/>
                  </a:srgbClr>
                </a:solidFill>
              </a:rPr>
              <a:pPr/>
              <a:t>4</a:t>
            </a:fld>
            <a:endParaRPr lang="zh-TW" dirty="0">
              <a:solidFill>
                <a:srgbClr val="04617B">
                  <a:shade val="90000"/>
                </a:srgbClr>
              </a:solidFill>
            </a:endParaRPr>
          </a:p>
        </p:txBody>
      </p:sp>
      <p:pic>
        <p:nvPicPr>
          <p:cNvPr id="8" name="Picture 7"/>
          <p:cNvPicPr/>
          <p:nvPr/>
        </p:nvPicPr>
        <p:blipFill>
          <a:blip r:embed="rId4"/>
          <a:stretch>
            <a:fillRect/>
          </a:stretch>
        </p:blipFill>
        <p:spPr>
          <a:xfrm>
            <a:off x="228600" y="2545714"/>
            <a:ext cx="8686800" cy="2407286"/>
          </a:xfrm>
          <a:prstGeom prst="rect">
            <a:avLst/>
          </a:prstGeom>
        </p:spPr>
      </p:pic>
      <p:sp>
        <p:nvSpPr>
          <p:cNvPr id="9" name="Oval 8"/>
          <p:cNvSpPr/>
          <p:nvPr/>
        </p:nvSpPr>
        <p:spPr>
          <a:xfrm>
            <a:off x="4876800" y="3962400"/>
            <a:ext cx="1143000" cy="685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943556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6" name="內容版面配置區 5" descr="工具箱 - Google Chrome"/>
          <p:cNvPicPr>
            <a:picLocks noGrp="1" noChangeAspect="1"/>
          </p:cNvPicPr>
          <p:nvPr>
            <p:ph idx="1"/>
          </p:nvPr>
        </p:nvPicPr>
        <p:blipFill rotWithShape="1">
          <a:blip r:embed="rId3">
            <a:extLst>
              <a:ext uri="{28A0092B-C50C-407E-A947-70E740481C1C}">
                <a14:useLocalDpi xmlns:a14="http://schemas.microsoft.com/office/drawing/2010/main" val="0"/>
              </a:ext>
            </a:extLst>
          </a:blip>
          <a:srcRect l="21249" t="8624" r="22970"/>
          <a:stretch/>
        </p:blipFill>
        <p:spPr>
          <a:xfrm>
            <a:off x="1219200" y="685800"/>
            <a:ext cx="6657109" cy="5948249"/>
          </a:xfrm>
        </p:spPr>
      </p:pic>
      <p:sp>
        <p:nvSpPr>
          <p:cNvPr id="4" name="投影片編號版面配置區 3"/>
          <p:cNvSpPr>
            <a:spLocks noGrp="1"/>
          </p:cNvSpPr>
          <p:nvPr>
            <p:ph type="sldNum" sz="quarter" idx="12"/>
          </p:nvPr>
        </p:nvSpPr>
        <p:spPr/>
        <p:txBody>
          <a:bodyPr/>
          <a:lstStyle/>
          <a:p>
            <a:fld id="{297C7751-A38B-461C-B4EC-BCD819B20F47}" type="slidenum">
              <a:rPr lang="en-US" smtClean="0">
                <a:solidFill>
                  <a:srgbClr val="04617B">
                    <a:shade val="90000"/>
                  </a:srgbClr>
                </a:solidFill>
              </a:rPr>
              <a:pPr/>
              <a:t>5</a:t>
            </a:fld>
            <a:endParaRPr lang="en-US" dirty="0">
              <a:solidFill>
                <a:srgbClr val="04617B">
                  <a:shade val="90000"/>
                </a:srgbClr>
              </a:solidFill>
            </a:endParaRPr>
          </a:p>
        </p:txBody>
      </p:sp>
      <p:sp>
        <p:nvSpPr>
          <p:cNvPr id="5" name="頁尾版面配置區 4"/>
          <p:cNvSpPr>
            <a:spLocks noGrp="1"/>
          </p:cNvSpPr>
          <p:nvPr>
            <p:ph type="ftr" sz="quarter" idx="3"/>
          </p:nvPr>
        </p:nvSpPr>
        <p:spPr/>
        <p:txBody>
          <a:bodyPr/>
          <a:lstStyle/>
          <a:p>
            <a:r>
              <a:rPr lang="en-US" smtClean="0"/>
              <a:t>District Centennial Coordinator Training</a:t>
            </a:r>
            <a:endParaRPr lang="en-US" dirty="0"/>
          </a:p>
        </p:txBody>
      </p:sp>
    </p:spTree>
    <p:extLst>
      <p:ext uri="{BB962C8B-B14F-4D97-AF65-F5344CB8AC3E}">
        <p14:creationId xmlns:p14="http://schemas.microsoft.com/office/powerpoint/2010/main" val="8561689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81000" y="990600"/>
            <a:ext cx="8229600" cy="685800"/>
          </a:xfrm>
        </p:spPr>
        <p:txBody>
          <a:bodyPr>
            <a:normAutofit fontScale="90000"/>
          </a:bodyPr>
          <a:lstStyle/>
          <a:p>
            <a:r>
              <a:rPr lang="zh-TW" altLang="en-US" dirty="0"/>
              <a:t>百年慶典圓滿完成所需的工具</a:t>
            </a:r>
            <a:r>
              <a:rPr lang="zh-TW" altLang="en-US" dirty="0" smtClean="0"/>
              <a:t>！</a:t>
            </a:r>
            <a:endParaRPr lang="zh-TW" altLang="en-US" dirty="0"/>
          </a:p>
        </p:txBody>
      </p:sp>
      <p:sp>
        <p:nvSpPr>
          <p:cNvPr id="3" name="內容版面配置區 2"/>
          <p:cNvSpPr>
            <a:spLocks noGrp="1"/>
          </p:cNvSpPr>
          <p:nvPr>
            <p:ph idx="1"/>
          </p:nvPr>
        </p:nvSpPr>
        <p:spPr>
          <a:xfrm>
            <a:off x="381000" y="1752600"/>
            <a:ext cx="8229600" cy="4419600"/>
          </a:xfrm>
        </p:spPr>
        <p:txBody>
          <a:bodyPr>
            <a:normAutofit fontScale="85000" lnSpcReduction="20000"/>
          </a:bodyPr>
          <a:lstStyle/>
          <a:p>
            <a:pPr marL="0" indent="0">
              <a:buNone/>
            </a:pPr>
            <a:endParaRPr lang="zh-TW" altLang="en-US" dirty="0" smtClean="0"/>
          </a:p>
          <a:p>
            <a:r>
              <a:rPr lang="zh-TW" altLang="en-US" dirty="0"/>
              <a:t>百年慶概要</a:t>
            </a:r>
          </a:p>
          <a:p>
            <a:r>
              <a:rPr lang="zh-TW" altLang="en-US" dirty="0" smtClean="0"/>
              <a:t>透過</a:t>
            </a:r>
            <a:r>
              <a:rPr lang="zh-TW" altLang="en-US" dirty="0"/>
              <a:t>服務來領導：百年慶服務挑戰</a:t>
            </a:r>
          </a:p>
          <a:p>
            <a:r>
              <a:rPr lang="zh-TW" altLang="en-US" dirty="0" smtClean="0"/>
              <a:t>邀請</a:t>
            </a:r>
            <a:r>
              <a:rPr lang="zh-TW" altLang="en-US" dirty="0"/>
              <a:t>新會員製造影響力：百年慶會員挑戰</a:t>
            </a:r>
          </a:p>
          <a:p>
            <a:r>
              <a:rPr lang="zh-TW" altLang="en-US" dirty="0" smtClean="0"/>
              <a:t>與</a:t>
            </a:r>
            <a:r>
              <a:rPr lang="zh-TW" altLang="en-US" dirty="0"/>
              <a:t>社區保持聯絡：百年慶社區傳承方案</a:t>
            </a:r>
          </a:p>
          <a:p>
            <a:r>
              <a:rPr lang="zh-TW" altLang="en-US" dirty="0" smtClean="0"/>
              <a:t>百年</a:t>
            </a:r>
            <a:r>
              <a:rPr lang="zh-TW" altLang="en-US" dirty="0"/>
              <a:t>慶協調員中心</a:t>
            </a:r>
          </a:p>
          <a:p>
            <a:r>
              <a:rPr lang="zh-TW" altLang="en-US" dirty="0" smtClean="0"/>
              <a:t>分會</a:t>
            </a:r>
            <a:r>
              <a:rPr lang="zh-TW" altLang="en-US" dirty="0"/>
              <a:t>百年慶資源</a:t>
            </a:r>
          </a:p>
          <a:p>
            <a:r>
              <a:rPr lang="zh-TW" altLang="en-US" dirty="0" smtClean="0"/>
              <a:t>百年</a:t>
            </a:r>
            <a:r>
              <a:rPr lang="zh-TW" altLang="en-US" dirty="0"/>
              <a:t>慶廣告中心</a:t>
            </a:r>
          </a:p>
          <a:p>
            <a:r>
              <a:rPr lang="zh-TW" altLang="en-US" dirty="0" smtClean="0"/>
              <a:t>百年</a:t>
            </a:r>
            <a:r>
              <a:rPr lang="zh-TW" altLang="en-US" dirty="0"/>
              <a:t>慶標誌</a:t>
            </a:r>
          </a:p>
          <a:p>
            <a:r>
              <a:rPr lang="zh-TW" altLang="en-US" dirty="0" smtClean="0"/>
              <a:t>百年</a:t>
            </a:r>
            <a:r>
              <a:rPr lang="zh-TW" altLang="en-US" dirty="0"/>
              <a:t>慶典活動影片</a:t>
            </a:r>
          </a:p>
        </p:txBody>
      </p:sp>
      <p:sp>
        <p:nvSpPr>
          <p:cNvPr id="4" name="投影片編號版面配置區 3"/>
          <p:cNvSpPr>
            <a:spLocks noGrp="1"/>
          </p:cNvSpPr>
          <p:nvPr>
            <p:ph type="sldNum" sz="quarter" idx="12"/>
          </p:nvPr>
        </p:nvSpPr>
        <p:spPr/>
        <p:txBody>
          <a:bodyPr/>
          <a:lstStyle/>
          <a:p>
            <a:fld id="{297C7751-A38B-461C-B4EC-BCD819B20F47}" type="slidenum">
              <a:rPr lang="en-US" smtClean="0">
                <a:solidFill>
                  <a:srgbClr val="04617B">
                    <a:shade val="90000"/>
                  </a:srgbClr>
                </a:solidFill>
              </a:rPr>
              <a:pPr/>
              <a:t>6</a:t>
            </a:fld>
            <a:endParaRPr lang="en-US" dirty="0">
              <a:solidFill>
                <a:srgbClr val="04617B">
                  <a:shade val="90000"/>
                </a:srgbClr>
              </a:solidFill>
            </a:endParaRPr>
          </a:p>
        </p:txBody>
      </p:sp>
      <p:sp>
        <p:nvSpPr>
          <p:cNvPr id="5" name="頁尾版面配置區 4"/>
          <p:cNvSpPr>
            <a:spLocks noGrp="1"/>
          </p:cNvSpPr>
          <p:nvPr>
            <p:ph type="ftr" sz="quarter" idx="3"/>
          </p:nvPr>
        </p:nvSpPr>
        <p:spPr/>
        <p:txBody>
          <a:bodyPr/>
          <a:lstStyle/>
          <a:p>
            <a:r>
              <a:rPr lang="en-US" smtClean="0"/>
              <a:t>District Centennial Coordinator Training</a:t>
            </a:r>
            <a:endParaRPr lang="en-US" dirty="0"/>
          </a:p>
        </p:txBody>
      </p:sp>
    </p:spTree>
    <p:extLst>
      <p:ext uri="{BB962C8B-B14F-4D97-AF65-F5344CB8AC3E}">
        <p14:creationId xmlns:p14="http://schemas.microsoft.com/office/powerpoint/2010/main" val="3184442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4292616" y="3174984"/>
            <a:ext cx="8229600" cy="812832"/>
          </a:xfrm>
        </p:spPr>
        <p:txBody>
          <a:bodyPr/>
          <a:lstStyle/>
          <a:p>
            <a:r>
              <a:rPr dirty="0" smtClean="0">
                <a:latin typeface="PMingLiU"/>
                <a:cs typeface="PMingLiU"/>
              </a:rPr>
              <a:t>www.Lions100.org</a:t>
            </a:r>
            <a:endParaRPr lang="zh-TW" dirty="0"/>
          </a:p>
        </p:txBody>
      </p:sp>
      <p:sp>
        <p:nvSpPr>
          <p:cNvPr id="3" name="Footer Placeholder 2"/>
          <p:cNvSpPr>
            <a:spLocks noGrp="1"/>
          </p:cNvSpPr>
          <p:nvPr>
            <p:ph type="ftr" sz="quarter" idx="3"/>
          </p:nvPr>
        </p:nvSpPr>
        <p:spPr/>
        <p:txBody>
          <a:bodyPr/>
          <a:lstStyle/>
          <a:p>
            <a:r>
              <a:rPr dirty="0" smtClean="0">
                <a:latin typeface="PMingLiU"/>
                <a:cs typeface="PMingLiU"/>
              </a:rPr>
              <a:t>區百年慶協調員訓練</a:t>
            </a:r>
            <a:endParaRPr lang="zh-TW" dirty="0"/>
          </a:p>
        </p:txBody>
      </p:sp>
      <p:sp>
        <p:nvSpPr>
          <p:cNvPr id="4" name="Slide Number Placeholder 3"/>
          <p:cNvSpPr>
            <a:spLocks noGrp="1"/>
          </p:cNvSpPr>
          <p:nvPr>
            <p:ph type="sldNum" sz="quarter" idx="12"/>
          </p:nvPr>
        </p:nvSpPr>
        <p:spPr/>
        <p:txBody>
          <a:bodyPr/>
          <a:lstStyle/>
          <a:p>
            <a:fld id="{297C7751-A38B-461C-B4EC-BCD819B20F47}" type="slidenum">
              <a:rPr lang="en-US" smtClean="0">
                <a:solidFill>
                  <a:srgbClr val="04617B">
                    <a:shade val="90000"/>
                  </a:srgbClr>
                </a:solidFill>
              </a:rPr>
              <a:pPr/>
              <a:t>7</a:t>
            </a:fld>
            <a:endParaRPr lang="zh-TW" dirty="0">
              <a:solidFill>
                <a:srgbClr val="04617B">
                  <a:shade val="90000"/>
                </a:srgbClr>
              </a:solidFill>
            </a:endParaRPr>
          </a:p>
        </p:txBody>
      </p:sp>
      <p:pic>
        <p:nvPicPr>
          <p:cNvPr id="6" name="Picture 5"/>
          <p:cNvPicPr/>
          <p:nvPr/>
        </p:nvPicPr>
        <p:blipFill>
          <a:blip r:embed="rId4"/>
          <a:stretch>
            <a:fillRect/>
          </a:stretch>
        </p:blipFill>
        <p:spPr>
          <a:xfrm>
            <a:off x="381000" y="1066800"/>
            <a:ext cx="7620000" cy="5257800"/>
          </a:xfrm>
          <a:prstGeom prst="rect">
            <a:avLst/>
          </a:prstGeom>
          <a:ln>
            <a:solidFill>
              <a:schemeClr val="tx1"/>
            </a:solidFill>
          </a:ln>
        </p:spPr>
      </p:pic>
    </p:spTree>
    <p:custDataLst>
      <p:tags r:id="rId1"/>
    </p:custDataLst>
    <p:extLst>
      <p:ext uri="{BB962C8B-B14F-4D97-AF65-F5344CB8AC3E}">
        <p14:creationId xmlns:p14="http://schemas.microsoft.com/office/powerpoint/2010/main" val="41132982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rot="16200000">
            <a:off x="4292616" y="3022585"/>
            <a:ext cx="8229600" cy="812832"/>
          </a:xfrm>
          <a:prstGeom prst="rect">
            <a:avLst/>
          </a:prstGeom>
        </p:spPr>
        <p:txBody>
          <a:bodyPr vert="horz" lIns="0" rIns="0" bIns="0" anchor="b">
            <a:normAutofit/>
          </a:bodyPr>
          <a:lstStyle>
            <a:lvl1pPr algn="ctr" rtl="0" eaLnBrk="1" latinLnBrk="0" hangingPunct="1">
              <a:spcBef>
                <a:spcPct val="0"/>
              </a:spcBef>
              <a:buNone/>
              <a:defRPr kumimoji="0" sz="4800" b="1" kern="1200">
                <a:ln>
                  <a:noFill/>
                </a:ln>
                <a:solidFill>
                  <a:srgbClr val="004E95"/>
                </a:solidFill>
                <a:effectLst/>
                <a:latin typeface="+mj-lt"/>
                <a:ea typeface="+mj-ea"/>
                <a:cs typeface="+mj-cs"/>
              </a:defRPr>
            </a:lvl1pPr>
          </a:lstStyle>
          <a:p>
            <a:r>
              <a:rPr dirty="0" smtClean="0">
                <a:latin typeface="PMingLiU"/>
                <a:cs typeface="PMingLiU"/>
              </a:rPr>
              <a:t>www.Lions100.org</a:t>
            </a:r>
            <a:endParaRPr lang="zh-TW" dirty="0"/>
          </a:p>
        </p:txBody>
      </p:sp>
      <p:sp>
        <p:nvSpPr>
          <p:cNvPr id="2" name="Footer Placeholder 1"/>
          <p:cNvSpPr>
            <a:spLocks noGrp="1"/>
          </p:cNvSpPr>
          <p:nvPr>
            <p:ph type="ftr" sz="quarter" idx="3"/>
          </p:nvPr>
        </p:nvSpPr>
        <p:spPr/>
        <p:txBody>
          <a:bodyPr/>
          <a:lstStyle/>
          <a:p>
            <a:r>
              <a:rPr dirty="0" smtClean="0">
                <a:latin typeface="PMingLiU"/>
                <a:cs typeface="PMingLiU"/>
              </a:rPr>
              <a:t>區百年慶協調員訓練</a:t>
            </a:r>
            <a:endParaRPr lang="zh-TW" dirty="0"/>
          </a:p>
        </p:txBody>
      </p:sp>
      <p:sp>
        <p:nvSpPr>
          <p:cNvPr id="3" name="Slide Number Placeholder 2"/>
          <p:cNvSpPr>
            <a:spLocks noGrp="1"/>
          </p:cNvSpPr>
          <p:nvPr>
            <p:ph type="sldNum" sz="quarter" idx="12"/>
          </p:nvPr>
        </p:nvSpPr>
        <p:spPr/>
        <p:txBody>
          <a:bodyPr/>
          <a:lstStyle/>
          <a:p>
            <a:fld id="{297C7751-A38B-461C-B4EC-BCD819B20F47}" type="slidenum">
              <a:rPr lang="en-US" smtClean="0">
                <a:solidFill>
                  <a:srgbClr val="04617B">
                    <a:shade val="90000"/>
                  </a:srgbClr>
                </a:solidFill>
              </a:rPr>
              <a:pPr/>
              <a:t>8</a:t>
            </a:fld>
            <a:endParaRPr lang="zh-TW" dirty="0">
              <a:solidFill>
                <a:srgbClr val="04617B">
                  <a:shade val="90000"/>
                </a:srgbClr>
              </a:solidFill>
            </a:endParaRPr>
          </a:p>
        </p:txBody>
      </p:sp>
      <p:pic>
        <p:nvPicPr>
          <p:cNvPr id="6" name="Picture 5"/>
          <p:cNvPicPr/>
          <p:nvPr/>
        </p:nvPicPr>
        <p:blipFill>
          <a:blip r:embed="rId4"/>
          <a:stretch>
            <a:fillRect/>
          </a:stretch>
        </p:blipFill>
        <p:spPr>
          <a:xfrm>
            <a:off x="990599" y="762000"/>
            <a:ext cx="6934201" cy="5791200"/>
          </a:xfrm>
          <a:prstGeom prst="rect">
            <a:avLst/>
          </a:prstGeom>
          <a:ln>
            <a:solidFill>
              <a:schemeClr val="tx1"/>
            </a:solidFill>
          </a:ln>
        </p:spPr>
      </p:pic>
    </p:spTree>
    <p:custDataLst>
      <p:tags r:id="rId1"/>
    </p:custDataLst>
    <p:extLst>
      <p:ext uri="{BB962C8B-B14F-4D97-AF65-F5344CB8AC3E}">
        <p14:creationId xmlns:p14="http://schemas.microsoft.com/office/powerpoint/2010/main" val="2918822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rot="16200000">
            <a:off x="4216416" y="3098786"/>
            <a:ext cx="8229600" cy="812832"/>
          </a:xfrm>
          <a:prstGeom prst="rect">
            <a:avLst/>
          </a:prstGeom>
        </p:spPr>
        <p:txBody>
          <a:bodyPr vert="horz" lIns="0" rIns="0" bIns="0" anchor="b">
            <a:normAutofit/>
          </a:bodyPr>
          <a:lstStyle>
            <a:lvl1pPr algn="ctr" rtl="0" eaLnBrk="1" latinLnBrk="0" hangingPunct="1">
              <a:spcBef>
                <a:spcPct val="0"/>
              </a:spcBef>
              <a:buNone/>
              <a:defRPr kumimoji="0" sz="4800" b="1" kern="1200">
                <a:ln>
                  <a:noFill/>
                </a:ln>
                <a:solidFill>
                  <a:srgbClr val="004E95"/>
                </a:solidFill>
                <a:effectLst/>
                <a:latin typeface="+mj-lt"/>
                <a:ea typeface="+mj-ea"/>
                <a:cs typeface="+mj-cs"/>
              </a:defRPr>
            </a:lvl1pPr>
          </a:lstStyle>
          <a:p>
            <a:r>
              <a:rPr dirty="0" smtClean="0">
                <a:latin typeface="PMingLiU"/>
                <a:cs typeface="PMingLiU"/>
              </a:rPr>
              <a:t>www.Lions100.org</a:t>
            </a:r>
            <a:endParaRPr lang="zh-TW" dirty="0"/>
          </a:p>
        </p:txBody>
      </p:sp>
      <p:sp>
        <p:nvSpPr>
          <p:cNvPr id="2" name="Footer Placeholder 1"/>
          <p:cNvSpPr>
            <a:spLocks noGrp="1"/>
          </p:cNvSpPr>
          <p:nvPr>
            <p:ph type="ftr" sz="quarter" idx="3"/>
          </p:nvPr>
        </p:nvSpPr>
        <p:spPr/>
        <p:txBody>
          <a:bodyPr/>
          <a:lstStyle/>
          <a:p>
            <a:r>
              <a:rPr dirty="0" smtClean="0">
                <a:latin typeface="PMingLiU"/>
                <a:cs typeface="PMingLiU"/>
              </a:rPr>
              <a:t>區百年慶協調員訓練</a:t>
            </a:r>
            <a:endParaRPr lang="zh-TW" dirty="0"/>
          </a:p>
        </p:txBody>
      </p:sp>
      <p:sp>
        <p:nvSpPr>
          <p:cNvPr id="3" name="Slide Number Placeholder 2"/>
          <p:cNvSpPr>
            <a:spLocks noGrp="1"/>
          </p:cNvSpPr>
          <p:nvPr>
            <p:ph type="sldNum" sz="quarter" idx="12"/>
          </p:nvPr>
        </p:nvSpPr>
        <p:spPr/>
        <p:txBody>
          <a:bodyPr/>
          <a:lstStyle/>
          <a:p>
            <a:fld id="{297C7751-A38B-461C-B4EC-BCD819B20F47}" type="slidenum">
              <a:rPr lang="en-US" smtClean="0">
                <a:solidFill>
                  <a:srgbClr val="04617B">
                    <a:shade val="90000"/>
                  </a:srgbClr>
                </a:solidFill>
              </a:rPr>
              <a:pPr/>
              <a:t>9</a:t>
            </a:fld>
            <a:endParaRPr lang="zh-TW" dirty="0">
              <a:solidFill>
                <a:srgbClr val="04617B">
                  <a:shade val="90000"/>
                </a:srgbClr>
              </a:solidFill>
            </a:endParaRPr>
          </a:p>
        </p:txBody>
      </p:sp>
      <p:pic>
        <p:nvPicPr>
          <p:cNvPr id="4" name="圖片 3" descr="百年慶會員挑挑戰資源 - Google Chrome"/>
          <p:cNvPicPr>
            <a:picLocks noChangeAspect="1"/>
          </p:cNvPicPr>
          <p:nvPr/>
        </p:nvPicPr>
        <p:blipFill rotWithShape="1">
          <a:blip r:embed="rId4">
            <a:extLst>
              <a:ext uri="{28A0092B-C50C-407E-A947-70E740481C1C}">
                <a14:useLocalDpi xmlns:a14="http://schemas.microsoft.com/office/drawing/2010/main" val="0"/>
              </a:ext>
            </a:extLst>
          </a:blip>
          <a:srcRect l="39243" t="30694" r="24394" b="14028"/>
          <a:stretch/>
        </p:blipFill>
        <p:spPr>
          <a:xfrm>
            <a:off x="838200" y="1129844"/>
            <a:ext cx="6477000" cy="5370513"/>
          </a:xfrm>
          <a:prstGeom prst="rect">
            <a:avLst/>
          </a:prstGeom>
        </p:spPr>
      </p:pic>
      <p:sp>
        <p:nvSpPr>
          <p:cNvPr id="7" name="文字方塊 6"/>
          <p:cNvSpPr txBox="1"/>
          <p:nvPr/>
        </p:nvSpPr>
        <p:spPr>
          <a:xfrm>
            <a:off x="1828800" y="729734"/>
            <a:ext cx="2667000" cy="400110"/>
          </a:xfrm>
          <a:prstGeom prst="rect">
            <a:avLst/>
          </a:prstGeom>
          <a:noFill/>
        </p:spPr>
        <p:txBody>
          <a:bodyPr wrap="square" rtlCol="0">
            <a:spAutoFit/>
          </a:bodyPr>
          <a:lstStyle/>
          <a:p>
            <a:r>
              <a:rPr lang="zh-TW" altLang="en-US" sz="2000" b="1" dirty="0" smtClean="0"/>
              <a:t>會員發展挑戰</a:t>
            </a:r>
            <a:endParaRPr lang="zh-TW" altLang="en-US" sz="2000" b="1" dirty="0"/>
          </a:p>
        </p:txBody>
      </p:sp>
    </p:spTree>
    <p:custDataLst>
      <p:tags r:id="rId1"/>
    </p:custDataLst>
    <p:extLst>
      <p:ext uri="{BB962C8B-B14F-4D97-AF65-F5344CB8AC3E}">
        <p14:creationId xmlns:p14="http://schemas.microsoft.com/office/powerpoint/2010/main" val="6669282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rot="16200000">
            <a:off x="4368816" y="3022585"/>
            <a:ext cx="8229600" cy="812832"/>
          </a:xfrm>
          <a:prstGeom prst="rect">
            <a:avLst/>
          </a:prstGeom>
        </p:spPr>
        <p:txBody>
          <a:bodyPr vert="horz" lIns="0" rIns="0" bIns="0" anchor="b">
            <a:normAutofit/>
          </a:bodyPr>
          <a:lstStyle>
            <a:lvl1pPr algn="ctr" rtl="0" eaLnBrk="1" latinLnBrk="0" hangingPunct="1">
              <a:spcBef>
                <a:spcPct val="0"/>
              </a:spcBef>
              <a:buNone/>
              <a:defRPr kumimoji="0" sz="4800" b="1" kern="1200">
                <a:ln>
                  <a:noFill/>
                </a:ln>
                <a:solidFill>
                  <a:srgbClr val="004E95"/>
                </a:solidFill>
                <a:effectLst/>
                <a:latin typeface="+mj-lt"/>
                <a:ea typeface="+mj-ea"/>
                <a:cs typeface="+mj-cs"/>
              </a:defRPr>
            </a:lvl1pPr>
          </a:lstStyle>
          <a:p>
            <a:r>
              <a:rPr dirty="0" smtClean="0">
                <a:latin typeface="PMingLiU"/>
                <a:cs typeface="PMingLiU"/>
              </a:rPr>
              <a:t>www.Lions100.org</a:t>
            </a:r>
            <a:endParaRPr lang="zh-TW" dirty="0"/>
          </a:p>
        </p:txBody>
      </p:sp>
      <p:sp>
        <p:nvSpPr>
          <p:cNvPr id="2" name="Footer Placeholder 1"/>
          <p:cNvSpPr>
            <a:spLocks noGrp="1"/>
          </p:cNvSpPr>
          <p:nvPr>
            <p:ph type="ftr" sz="quarter" idx="3"/>
          </p:nvPr>
        </p:nvSpPr>
        <p:spPr/>
        <p:txBody>
          <a:bodyPr/>
          <a:lstStyle/>
          <a:p>
            <a:r>
              <a:rPr dirty="0" smtClean="0">
                <a:latin typeface="PMingLiU"/>
                <a:cs typeface="PMingLiU"/>
              </a:rPr>
              <a:t>區百年慶協調員訓練</a:t>
            </a:r>
            <a:endParaRPr lang="zh-TW" dirty="0"/>
          </a:p>
        </p:txBody>
      </p:sp>
      <p:sp>
        <p:nvSpPr>
          <p:cNvPr id="3" name="Slide Number Placeholder 2"/>
          <p:cNvSpPr>
            <a:spLocks noGrp="1"/>
          </p:cNvSpPr>
          <p:nvPr>
            <p:ph type="sldNum" sz="quarter" idx="12"/>
          </p:nvPr>
        </p:nvSpPr>
        <p:spPr/>
        <p:txBody>
          <a:bodyPr/>
          <a:lstStyle/>
          <a:p>
            <a:fld id="{297C7751-A38B-461C-B4EC-BCD819B20F47}" type="slidenum">
              <a:rPr lang="en-US" smtClean="0">
                <a:solidFill>
                  <a:srgbClr val="04617B">
                    <a:shade val="90000"/>
                  </a:srgbClr>
                </a:solidFill>
              </a:rPr>
              <a:pPr/>
              <a:t>10</a:t>
            </a:fld>
            <a:endParaRPr lang="zh-TW" dirty="0">
              <a:solidFill>
                <a:srgbClr val="04617B">
                  <a:shade val="90000"/>
                </a:srgbClr>
              </a:solidFill>
            </a:endParaRPr>
          </a:p>
        </p:txBody>
      </p:sp>
      <p:pic>
        <p:nvPicPr>
          <p:cNvPr id="6" name="Picture 5"/>
          <p:cNvPicPr/>
          <p:nvPr/>
        </p:nvPicPr>
        <p:blipFill>
          <a:blip r:embed="rId4"/>
          <a:stretch>
            <a:fillRect/>
          </a:stretch>
        </p:blipFill>
        <p:spPr>
          <a:xfrm>
            <a:off x="381000" y="1200150"/>
            <a:ext cx="7696200" cy="4895849"/>
          </a:xfrm>
          <a:prstGeom prst="rect">
            <a:avLst/>
          </a:prstGeom>
          <a:ln>
            <a:solidFill>
              <a:schemeClr val="tx1"/>
            </a:solidFill>
          </a:ln>
        </p:spPr>
      </p:pic>
    </p:spTree>
    <p:custDataLst>
      <p:tags r:id="rId1"/>
    </p:custDataLst>
    <p:extLst>
      <p:ext uri="{BB962C8B-B14F-4D97-AF65-F5344CB8AC3E}">
        <p14:creationId xmlns:p14="http://schemas.microsoft.com/office/powerpoint/2010/main" val="5224097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rot="16200000">
            <a:off x="4216416" y="3098784"/>
            <a:ext cx="8229600" cy="812832"/>
          </a:xfrm>
          <a:prstGeom prst="rect">
            <a:avLst/>
          </a:prstGeom>
        </p:spPr>
        <p:txBody>
          <a:bodyPr vert="horz" lIns="0" rIns="0" bIns="0" anchor="b">
            <a:normAutofit/>
          </a:bodyPr>
          <a:lstStyle>
            <a:lvl1pPr algn="ctr" rtl="0" eaLnBrk="1" latinLnBrk="0" hangingPunct="1">
              <a:spcBef>
                <a:spcPct val="0"/>
              </a:spcBef>
              <a:buNone/>
              <a:defRPr kumimoji="0" sz="4800" b="1" kern="1200">
                <a:ln>
                  <a:noFill/>
                </a:ln>
                <a:solidFill>
                  <a:srgbClr val="004E95"/>
                </a:solidFill>
                <a:effectLst/>
                <a:latin typeface="+mj-lt"/>
                <a:ea typeface="+mj-ea"/>
                <a:cs typeface="+mj-cs"/>
              </a:defRPr>
            </a:lvl1pPr>
          </a:lstStyle>
          <a:p>
            <a:r>
              <a:rPr dirty="0" smtClean="0">
                <a:latin typeface="PMingLiU"/>
                <a:cs typeface="PMingLiU"/>
              </a:rPr>
              <a:t>www.Lions100.org</a:t>
            </a:r>
            <a:endParaRPr lang="zh-TW" dirty="0"/>
          </a:p>
        </p:txBody>
      </p:sp>
      <p:sp>
        <p:nvSpPr>
          <p:cNvPr id="2" name="Footer Placeholder 1"/>
          <p:cNvSpPr>
            <a:spLocks noGrp="1"/>
          </p:cNvSpPr>
          <p:nvPr>
            <p:ph type="ftr" sz="quarter" idx="3"/>
          </p:nvPr>
        </p:nvSpPr>
        <p:spPr/>
        <p:txBody>
          <a:bodyPr/>
          <a:lstStyle/>
          <a:p>
            <a:r>
              <a:rPr dirty="0" smtClean="0">
                <a:latin typeface="PMingLiU"/>
                <a:cs typeface="PMingLiU"/>
              </a:rPr>
              <a:t>區百年慶協調員訓練</a:t>
            </a:r>
            <a:endParaRPr lang="zh-TW" dirty="0"/>
          </a:p>
        </p:txBody>
      </p:sp>
      <p:sp>
        <p:nvSpPr>
          <p:cNvPr id="3" name="Slide Number Placeholder 2"/>
          <p:cNvSpPr>
            <a:spLocks noGrp="1"/>
          </p:cNvSpPr>
          <p:nvPr>
            <p:ph type="sldNum" sz="quarter" idx="12"/>
          </p:nvPr>
        </p:nvSpPr>
        <p:spPr/>
        <p:txBody>
          <a:bodyPr/>
          <a:lstStyle/>
          <a:p>
            <a:fld id="{297C7751-A38B-461C-B4EC-BCD819B20F47}" type="slidenum">
              <a:rPr lang="en-US" smtClean="0">
                <a:solidFill>
                  <a:srgbClr val="04617B">
                    <a:shade val="90000"/>
                  </a:srgbClr>
                </a:solidFill>
              </a:rPr>
              <a:pPr/>
              <a:t>11</a:t>
            </a:fld>
            <a:endParaRPr lang="zh-TW" dirty="0">
              <a:solidFill>
                <a:srgbClr val="04617B">
                  <a:shade val="90000"/>
                </a:srgbClr>
              </a:solidFill>
            </a:endParaRPr>
          </a:p>
        </p:txBody>
      </p:sp>
      <p:pic>
        <p:nvPicPr>
          <p:cNvPr id="6" name="Picture 5"/>
          <p:cNvPicPr/>
          <p:nvPr/>
        </p:nvPicPr>
        <p:blipFill>
          <a:blip r:embed="rId4"/>
          <a:stretch>
            <a:fillRect/>
          </a:stretch>
        </p:blipFill>
        <p:spPr>
          <a:xfrm>
            <a:off x="457200" y="1066800"/>
            <a:ext cx="7315200" cy="5181600"/>
          </a:xfrm>
          <a:prstGeom prst="rect">
            <a:avLst/>
          </a:prstGeom>
          <a:ln>
            <a:solidFill>
              <a:schemeClr val="tx1"/>
            </a:solidFill>
          </a:ln>
        </p:spPr>
      </p:pic>
    </p:spTree>
    <p:custDataLst>
      <p:tags r:id="rId1"/>
    </p:custDataLst>
    <p:extLst>
      <p:ext uri="{BB962C8B-B14F-4D97-AF65-F5344CB8AC3E}">
        <p14:creationId xmlns:p14="http://schemas.microsoft.com/office/powerpoint/2010/main" val="15469436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rot="16200000">
            <a:off x="4292616" y="2991412"/>
            <a:ext cx="8229600" cy="812832"/>
          </a:xfrm>
          <a:prstGeom prst="rect">
            <a:avLst/>
          </a:prstGeom>
        </p:spPr>
        <p:txBody>
          <a:bodyPr vert="horz" lIns="0" rIns="0" bIns="0" anchor="b">
            <a:normAutofit/>
          </a:bodyPr>
          <a:lstStyle>
            <a:lvl1pPr algn="ctr" rtl="0" eaLnBrk="1" latinLnBrk="0" hangingPunct="1">
              <a:spcBef>
                <a:spcPct val="0"/>
              </a:spcBef>
              <a:buNone/>
              <a:defRPr kumimoji="0" sz="4800" b="1" kern="1200">
                <a:ln>
                  <a:noFill/>
                </a:ln>
                <a:solidFill>
                  <a:srgbClr val="004E95"/>
                </a:solidFill>
                <a:effectLst/>
                <a:latin typeface="+mj-lt"/>
                <a:ea typeface="+mj-ea"/>
                <a:cs typeface="+mj-cs"/>
              </a:defRPr>
            </a:lvl1pPr>
          </a:lstStyle>
          <a:p>
            <a:r>
              <a:rPr dirty="0" smtClean="0">
                <a:latin typeface="PMingLiU"/>
                <a:cs typeface="PMingLiU"/>
              </a:rPr>
              <a:t>www.Lions100.org</a:t>
            </a:r>
            <a:endParaRPr lang="zh-TW" dirty="0"/>
          </a:p>
        </p:txBody>
      </p:sp>
      <p:sp>
        <p:nvSpPr>
          <p:cNvPr id="2" name="Footer Placeholder 1"/>
          <p:cNvSpPr>
            <a:spLocks noGrp="1"/>
          </p:cNvSpPr>
          <p:nvPr>
            <p:ph type="ftr" sz="quarter" idx="3"/>
          </p:nvPr>
        </p:nvSpPr>
        <p:spPr/>
        <p:txBody>
          <a:bodyPr/>
          <a:lstStyle/>
          <a:p>
            <a:r>
              <a:rPr dirty="0" smtClean="0">
                <a:latin typeface="PMingLiU"/>
                <a:cs typeface="PMingLiU"/>
              </a:rPr>
              <a:t>區百年慶協調員訓練</a:t>
            </a:r>
            <a:endParaRPr lang="zh-TW" dirty="0"/>
          </a:p>
        </p:txBody>
      </p:sp>
      <p:sp>
        <p:nvSpPr>
          <p:cNvPr id="3" name="Slide Number Placeholder 2"/>
          <p:cNvSpPr>
            <a:spLocks noGrp="1"/>
          </p:cNvSpPr>
          <p:nvPr>
            <p:ph type="sldNum" sz="quarter" idx="12"/>
          </p:nvPr>
        </p:nvSpPr>
        <p:spPr/>
        <p:txBody>
          <a:bodyPr/>
          <a:lstStyle/>
          <a:p>
            <a:fld id="{297C7751-A38B-461C-B4EC-BCD819B20F47}" type="slidenum">
              <a:rPr lang="en-US" smtClean="0">
                <a:solidFill>
                  <a:srgbClr val="04617B">
                    <a:shade val="90000"/>
                  </a:srgbClr>
                </a:solidFill>
              </a:rPr>
              <a:pPr/>
              <a:t>12</a:t>
            </a:fld>
            <a:endParaRPr lang="zh-TW" dirty="0">
              <a:solidFill>
                <a:srgbClr val="04617B">
                  <a:shade val="90000"/>
                </a:srgbClr>
              </a:solidFill>
            </a:endParaRPr>
          </a:p>
        </p:txBody>
      </p:sp>
      <p:pic>
        <p:nvPicPr>
          <p:cNvPr id="6" name="Picture 5"/>
          <p:cNvPicPr/>
          <p:nvPr/>
        </p:nvPicPr>
        <p:blipFill>
          <a:blip r:embed="rId4"/>
          <a:stretch>
            <a:fillRect/>
          </a:stretch>
        </p:blipFill>
        <p:spPr>
          <a:xfrm>
            <a:off x="304800" y="1143000"/>
            <a:ext cx="7696200" cy="5022273"/>
          </a:xfrm>
          <a:prstGeom prst="rect">
            <a:avLst/>
          </a:prstGeom>
          <a:ln>
            <a:solidFill>
              <a:schemeClr val="tx1"/>
            </a:solidFill>
          </a:ln>
        </p:spPr>
      </p:pic>
    </p:spTree>
    <p:custDataLst>
      <p:tags r:id="rId1"/>
    </p:custDataLst>
    <p:extLst>
      <p:ext uri="{BB962C8B-B14F-4D97-AF65-F5344CB8AC3E}">
        <p14:creationId xmlns:p14="http://schemas.microsoft.com/office/powerpoint/2010/main" val="42323416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297C7751-A38B-461C-B4EC-BCD819B20F47}" type="slidenum">
              <a:rPr lang="en-US" smtClean="0">
                <a:solidFill>
                  <a:srgbClr val="04617B">
                    <a:shade val="90000"/>
                  </a:srgbClr>
                </a:solidFill>
              </a:rPr>
              <a:pPr/>
              <a:t>13</a:t>
            </a:fld>
            <a:endParaRPr lang="en-US" dirty="0">
              <a:solidFill>
                <a:srgbClr val="04617B">
                  <a:shade val="90000"/>
                </a:srgbClr>
              </a:solidFill>
            </a:endParaRPr>
          </a:p>
        </p:txBody>
      </p:sp>
      <p:sp>
        <p:nvSpPr>
          <p:cNvPr id="5" name="頁尾版面配置區 4"/>
          <p:cNvSpPr>
            <a:spLocks noGrp="1"/>
          </p:cNvSpPr>
          <p:nvPr>
            <p:ph type="ftr" sz="quarter" idx="3"/>
          </p:nvPr>
        </p:nvSpPr>
        <p:spPr/>
        <p:txBody>
          <a:bodyPr/>
          <a:lstStyle/>
          <a:p>
            <a:r>
              <a:rPr lang="en-US" smtClean="0"/>
              <a:t>District Centennial Coordinator Training</a:t>
            </a:r>
            <a:endParaRPr lang="en-US" dirty="0"/>
          </a:p>
        </p:txBody>
      </p:sp>
      <p:sp>
        <p:nvSpPr>
          <p:cNvPr id="7" name="Title 3"/>
          <p:cNvSpPr txBox="1">
            <a:spLocks/>
          </p:cNvSpPr>
          <p:nvPr/>
        </p:nvSpPr>
        <p:spPr>
          <a:xfrm>
            <a:off x="609600" y="1981200"/>
            <a:ext cx="7772400" cy="1470025"/>
          </a:xfrm>
          <a:prstGeom prst="rect">
            <a:avLst/>
          </a:prstGeom>
        </p:spPr>
        <p:txBody>
          <a:bodyPr vert="horz" lIns="0" rIns="0" bIns="0" anchor="b">
            <a:normAutofit fontScale="97500"/>
          </a:bodyPr>
          <a:lstStyle>
            <a:lvl1pPr algn="ctr" rtl="0" eaLnBrk="1" latinLnBrk="0" hangingPunct="1">
              <a:spcBef>
                <a:spcPct val="0"/>
              </a:spcBef>
              <a:buNone/>
              <a:defRPr kumimoji="0" sz="4800" b="1" kern="1200">
                <a:ln>
                  <a:noFill/>
                </a:ln>
                <a:solidFill>
                  <a:srgbClr val="004E95"/>
                </a:solidFill>
                <a:effectLst/>
                <a:latin typeface="+mj-lt"/>
                <a:ea typeface="+mj-ea"/>
                <a:cs typeface="+mj-cs"/>
              </a:defRPr>
            </a:lvl1pPr>
          </a:lstStyle>
          <a:p>
            <a:r>
              <a:rPr lang="zh-TW" altLang="en-US" sz="5400" dirty="0" smtClean="0">
                <a:effectLst>
                  <a:outerShdw blurRad="38100" dist="25400" dir="5400000" algn="tl" rotWithShape="0">
                    <a:srgbClr val="000000">
                      <a:alpha val="43000"/>
                    </a:srgbClr>
                  </a:outerShdw>
                </a:effectLst>
                <a:latin typeface="PMingLiU"/>
                <a:cs typeface="PMingLiU"/>
              </a:rPr>
              <a:t>組織你的百年</a:t>
            </a:r>
            <a:r>
              <a:rPr lang="zh-TW" altLang="en-US" sz="5400" dirty="0">
                <a:effectLst>
                  <a:outerShdw blurRad="38100" dist="25400" dir="5400000" algn="tl" rotWithShape="0">
                    <a:srgbClr val="000000">
                      <a:alpha val="43000"/>
                    </a:srgbClr>
                  </a:outerShdw>
                </a:effectLst>
                <a:latin typeface="PMingLiU"/>
                <a:cs typeface="PMingLiU"/>
              </a:rPr>
              <a:t>慶</a:t>
            </a:r>
            <a:r>
              <a:rPr lang="zh-TW" altLang="en-US" sz="5400" dirty="0" smtClean="0">
                <a:effectLst>
                  <a:outerShdw blurRad="38100" dist="25400" dir="5400000" algn="tl" rotWithShape="0">
                    <a:srgbClr val="000000">
                      <a:alpha val="43000"/>
                    </a:srgbClr>
                  </a:outerShdw>
                </a:effectLst>
                <a:latin typeface="PMingLiU"/>
                <a:cs typeface="PMingLiU"/>
              </a:rPr>
              <a:t>團隊</a:t>
            </a:r>
            <a:endParaRPr lang="zh-TW" altLang="en-US" sz="5400" dirty="0">
              <a:effectLst>
                <a:outerShdw blurRad="38100" dist="25400" dir="5400000" algn="tl" rotWithShape="0">
                  <a:srgbClr val="000000">
                    <a:alpha val="43000"/>
                  </a:srgbClr>
                </a:outerShdw>
              </a:effectLst>
              <a:latin typeface="PMingLiU"/>
              <a:cs typeface="PMingLiU"/>
            </a:endParaRPr>
          </a:p>
        </p:txBody>
      </p:sp>
    </p:spTree>
    <p:extLst>
      <p:ext uri="{BB962C8B-B14F-4D97-AF65-F5344CB8AC3E}">
        <p14:creationId xmlns:p14="http://schemas.microsoft.com/office/powerpoint/2010/main" val="40164377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013" y="609600"/>
            <a:ext cx="8229600" cy="812832"/>
          </a:xfrm>
        </p:spPr>
        <p:txBody>
          <a:bodyPr/>
          <a:lstStyle/>
          <a:p>
            <a:pPr algn="ctr"/>
            <a:r>
              <a:rPr dirty="0" smtClean="0">
                <a:latin typeface="PMingLiU"/>
                <a:cs typeface="PMingLiU"/>
              </a:rPr>
              <a:t>百年慶團隊</a:t>
            </a:r>
            <a:endParaRPr lang="zh-TW" dirty="0"/>
          </a:p>
        </p:txBody>
      </p:sp>
      <p:cxnSp>
        <p:nvCxnSpPr>
          <p:cNvPr id="10" name="Straight Connector 9"/>
          <p:cNvCxnSpPr/>
          <p:nvPr/>
        </p:nvCxnSpPr>
        <p:spPr>
          <a:xfrm>
            <a:off x="2546892" y="2477934"/>
            <a:ext cx="0" cy="3405692"/>
          </a:xfrm>
          <a:prstGeom prst="line">
            <a:avLst/>
          </a:prstGeom>
          <a:ln w="57150">
            <a:solidFill>
              <a:srgbClr val="004E9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754696" y="1625461"/>
            <a:ext cx="5822374" cy="852473"/>
          </a:xfrm>
          <a:prstGeom prst="rect">
            <a:avLst/>
          </a:prstGeom>
          <a:solidFill>
            <a:srgbClr val="004E95"/>
          </a:solidFill>
          <a:ln>
            <a:solidFill>
              <a:srgbClr val="004E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FFCF01"/>
                </a:solidFill>
                <a:latin typeface="PMingLiU"/>
                <a:cs typeface="PMingLiU"/>
              </a:rPr>
              <a:t>百年慶行動委員會</a:t>
            </a:r>
            <a:endParaRPr lang="zh-TW" altLang="en-US" sz="2400" b="1" dirty="0">
              <a:solidFill>
                <a:srgbClr val="FFCF01"/>
              </a:solidFill>
            </a:endParaRPr>
          </a:p>
          <a:p>
            <a:pPr algn="ctr"/>
            <a:endParaRPr lang="zh-TW" altLang="en-US" sz="2400" b="1" dirty="0" smtClean="0">
              <a:solidFill>
                <a:srgbClr val="FFCF01"/>
              </a:solidFill>
            </a:endParaRPr>
          </a:p>
        </p:txBody>
      </p:sp>
      <p:sp>
        <p:nvSpPr>
          <p:cNvPr id="12" name="Rectangle 11"/>
          <p:cNvSpPr/>
          <p:nvPr/>
        </p:nvSpPr>
        <p:spPr>
          <a:xfrm>
            <a:off x="1797628" y="2694826"/>
            <a:ext cx="4450059" cy="582506"/>
          </a:xfrm>
          <a:prstGeom prst="rect">
            <a:avLst/>
          </a:prstGeom>
          <a:solidFill>
            <a:srgbClr val="FFCF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prstClr val="black"/>
                </a:solidFill>
                <a:latin typeface="PMingLiU"/>
                <a:cs typeface="PMingLiU"/>
              </a:rPr>
              <a:t>複合區百年慶協調</a:t>
            </a:r>
            <a:r>
              <a:rPr lang="zh-TW" altLang="en-US" sz="2400" b="1" dirty="0" smtClean="0">
                <a:solidFill>
                  <a:prstClr val="black"/>
                </a:solidFill>
                <a:latin typeface="PMingLiU"/>
                <a:cs typeface="PMingLiU"/>
              </a:rPr>
              <a:t>長</a:t>
            </a:r>
            <a:endParaRPr lang="en-US" altLang="zh-TW" sz="2400" b="1" dirty="0" smtClean="0">
              <a:solidFill>
                <a:prstClr val="black"/>
              </a:solidFill>
              <a:latin typeface="PMingLiU"/>
              <a:cs typeface="PMingLiU"/>
            </a:endParaRPr>
          </a:p>
        </p:txBody>
      </p:sp>
      <p:sp>
        <p:nvSpPr>
          <p:cNvPr id="13" name="Rectangle 12"/>
          <p:cNvSpPr/>
          <p:nvPr/>
        </p:nvSpPr>
        <p:spPr>
          <a:xfrm>
            <a:off x="1761972" y="3515881"/>
            <a:ext cx="3155372" cy="664899"/>
          </a:xfrm>
          <a:prstGeom prst="rect">
            <a:avLst/>
          </a:prstGeom>
          <a:solidFill>
            <a:srgbClr val="FFCF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prstClr val="black"/>
                </a:solidFill>
                <a:latin typeface="PMingLiU"/>
                <a:cs typeface="PMingLiU"/>
              </a:rPr>
              <a:t>區百年慶協調</a:t>
            </a:r>
            <a:r>
              <a:rPr lang="zh-TW" altLang="en-US" sz="2400" b="1" dirty="0" smtClean="0">
                <a:solidFill>
                  <a:prstClr val="black"/>
                </a:solidFill>
                <a:latin typeface="PMingLiU"/>
                <a:cs typeface="PMingLiU"/>
              </a:rPr>
              <a:t>長</a:t>
            </a:r>
            <a:endParaRPr lang="zh-TW" altLang="en-US" sz="2400" b="1" dirty="0">
              <a:solidFill>
                <a:prstClr val="black"/>
              </a:solidFill>
            </a:endParaRPr>
          </a:p>
        </p:txBody>
      </p:sp>
      <p:sp>
        <p:nvSpPr>
          <p:cNvPr id="14" name="Rectangle 13"/>
          <p:cNvSpPr/>
          <p:nvPr/>
        </p:nvSpPr>
        <p:spPr>
          <a:xfrm>
            <a:off x="1761972" y="5791200"/>
            <a:ext cx="3953027" cy="640346"/>
          </a:xfrm>
          <a:prstGeom prst="rect">
            <a:avLst/>
          </a:prstGeom>
          <a:solidFill>
            <a:srgbClr val="FFCF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prstClr val="black"/>
                </a:solidFill>
                <a:latin typeface="PMingLiU"/>
                <a:cs typeface="PMingLiU"/>
              </a:rPr>
              <a:t>分會</a:t>
            </a:r>
            <a:r>
              <a:rPr lang="zh-TW" altLang="en-US" sz="2400" b="1" dirty="0" smtClean="0">
                <a:solidFill>
                  <a:prstClr val="black"/>
                </a:solidFill>
                <a:latin typeface="PMingLiU"/>
                <a:cs typeface="PMingLiU"/>
              </a:rPr>
              <a:t>百年慶委員會召集人</a:t>
            </a:r>
            <a:endParaRPr lang="zh-TW" altLang="en-US" b="1" dirty="0">
              <a:solidFill>
                <a:prstClr val="black"/>
              </a:solidFill>
            </a:endParaRPr>
          </a:p>
        </p:txBody>
      </p:sp>
      <p:sp>
        <p:nvSpPr>
          <p:cNvPr id="4" name="Slide Number Placeholder 3"/>
          <p:cNvSpPr>
            <a:spLocks noGrp="1"/>
          </p:cNvSpPr>
          <p:nvPr>
            <p:ph type="sldNum" sz="quarter" idx="12"/>
          </p:nvPr>
        </p:nvSpPr>
        <p:spPr/>
        <p:txBody>
          <a:bodyPr/>
          <a:lstStyle/>
          <a:p>
            <a:fld id="{D5BE201F-A082-44FB-9EE9-A2459C2A7A34}" type="slidenum">
              <a:rPr lang="en-US" smtClean="0">
                <a:solidFill>
                  <a:srgbClr val="04617B">
                    <a:shade val="90000"/>
                  </a:srgbClr>
                </a:solidFill>
              </a:rPr>
              <a:pPr/>
              <a:t>14</a:t>
            </a:fld>
            <a:endParaRPr lang="zh-TW" altLang="en-US">
              <a:solidFill>
                <a:srgbClr val="04617B">
                  <a:shade val="90000"/>
                </a:srgbClr>
              </a:solidFill>
            </a:endParaRPr>
          </a:p>
        </p:txBody>
      </p:sp>
      <p:sp>
        <p:nvSpPr>
          <p:cNvPr id="3" name="Footer Placeholder 2"/>
          <p:cNvSpPr>
            <a:spLocks noGrp="1"/>
          </p:cNvSpPr>
          <p:nvPr>
            <p:ph type="ftr" sz="quarter" idx="3"/>
          </p:nvPr>
        </p:nvSpPr>
        <p:spPr/>
        <p:txBody>
          <a:bodyPr/>
          <a:lstStyle/>
          <a:p>
            <a:r>
              <a:rPr dirty="0" smtClean="0">
                <a:latin typeface="PMingLiU"/>
                <a:cs typeface="PMingLiU"/>
              </a:rPr>
              <a:t>區百年慶協調員訓練</a:t>
            </a:r>
            <a:endParaRPr lang="zh-TW" altLang="en-US" dirty="0"/>
          </a:p>
        </p:txBody>
      </p:sp>
      <p:sp>
        <p:nvSpPr>
          <p:cNvPr id="15" name="Rectangle 12"/>
          <p:cNvSpPr/>
          <p:nvPr/>
        </p:nvSpPr>
        <p:spPr>
          <a:xfrm>
            <a:off x="5181600" y="3515881"/>
            <a:ext cx="3810000" cy="664899"/>
          </a:xfrm>
          <a:prstGeom prst="rect">
            <a:avLst/>
          </a:prstGeom>
          <a:solidFill>
            <a:srgbClr val="FFCF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prstClr val="black"/>
                </a:solidFill>
                <a:latin typeface="PMingLiU"/>
                <a:cs typeface="PMingLiU"/>
              </a:rPr>
              <a:t>總監團隊</a:t>
            </a:r>
            <a:r>
              <a:rPr lang="en-US" altLang="zh-TW" sz="2400" b="1" dirty="0" smtClean="0">
                <a:solidFill>
                  <a:prstClr val="black"/>
                </a:solidFill>
                <a:latin typeface="PMingLiU"/>
                <a:cs typeface="PMingLiU"/>
              </a:rPr>
              <a:t>,GLT/</a:t>
            </a:r>
            <a:r>
              <a:rPr lang="en-US" altLang="zh-TW" sz="2400" b="1" dirty="0" err="1" smtClean="0">
                <a:solidFill>
                  <a:prstClr val="black"/>
                </a:solidFill>
                <a:latin typeface="PMingLiU"/>
                <a:cs typeface="PMingLiU"/>
              </a:rPr>
              <a:t>GMT</a:t>
            </a:r>
            <a:r>
              <a:rPr lang="en-US" sz="2400" b="1" dirty="0" err="1" smtClean="0">
                <a:solidFill>
                  <a:prstClr val="black"/>
                </a:solidFill>
                <a:latin typeface="PMingLiU"/>
                <a:cs typeface="PMingLiU"/>
              </a:rPr>
              <a:t>協調</a:t>
            </a:r>
            <a:r>
              <a:rPr lang="zh-TW" altLang="en-US" sz="2400" b="1" dirty="0" smtClean="0">
                <a:solidFill>
                  <a:prstClr val="black"/>
                </a:solidFill>
                <a:latin typeface="PMingLiU"/>
                <a:cs typeface="PMingLiU"/>
              </a:rPr>
              <a:t>長</a:t>
            </a:r>
            <a:endParaRPr lang="zh-TW" altLang="en-US" sz="2400" b="1" dirty="0">
              <a:solidFill>
                <a:prstClr val="black"/>
              </a:solidFill>
            </a:endParaRPr>
          </a:p>
        </p:txBody>
      </p:sp>
      <p:sp>
        <p:nvSpPr>
          <p:cNvPr id="16" name="Rectangle 13"/>
          <p:cNvSpPr/>
          <p:nvPr/>
        </p:nvSpPr>
        <p:spPr>
          <a:xfrm>
            <a:off x="3041939" y="4709024"/>
            <a:ext cx="3863685" cy="640345"/>
          </a:xfrm>
          <a:prstGeom prst="rect">
            <a:avLst/>
          </a:prstGeom>
          <a:solidFill>
            <a:srgbClr val="FFCF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prstClr val="black"/>
                </a:solidFill>
                <a:latin typeface="PMingLiU"/>
                <a:cs typeface="PMingLiU"/>
              </a:rPr>
              <a:t>專區及</a:t>
            </a:r>
            <a:r>
              <a:rPr lang="en-US" sz="2400" b="1" dirty="0" smtClean="0">
                <a:solidFill>
                  <a:prstClr val="black"/>
                </a:solidFill>
                <a:latin typeface="PMingLiU"/>
                <a:cs typeface="PMingLiU"/>
              </a:rPr>
              <a:t>分</a:t>
            </a:r>
            <a:r>
              <a:rPr lang="zh-TW" altLang="en-US" sz="2400" b="1" dirty="0" smtClean="0">
                <a:solidFill>
                  <a:prstClr val="black"/>
                </a:solidFill>
                <a:latin typeface="PMingLiU"/>
                <a:cs typeface="PMingLiU"/>
              </a:rPr>
              <a:t>區主席</a:t>
            </a:r>
            <a:endParaRPr lang="zh-TW" altLang="en-US" b="1" dirty="0">
              <a:solidFill>
                <a:prstClr val="black"/>
              </a:solidFill>
            </a:endParaRPr>
          </a:p>
        </p:txBody>
      </p:sp>
      <p:cxnSp>
        <p:nvCxnSpPr>
          <p:cNvPr id="17" name="Straight Connector 9"/>
          <p:cNvCxnSpPr>
            <a:stCxn id="13" idx="3"/>
            <a:endCxn id="15" idx="1"/>
          </p:cNvCxnSpPr>
          <p:nvPr/>
        </p:nvCxnSpPr>
        <p:spPr>
          <a:xfrm>
            <a:off x="4917344" y="3848331"/>
            <a:ext cx="264256" cy="0"/>
          </a:xfrm>
          <a:prstGeom prst="line">
            <a:avLst/>
          </a:prstGeom>
          <a:ln w="57150">
            <a:solidFill>
              <a:srgbClr val="004E95"/>
            </a:solidFill>
          </a:ln>
        </p:spPr>
        <p:style>
          <a:lnRef idx="1">
            <a:schemeClr val="accent1"/>
          </a:lnRef>
          <a:fillRef idx="0">
            <a:schemeClr val="accent1"/>
          </a:fillRef>
          <a:effectRef idx="0">
            <a:schemeClr val="accent1"/>
          </a:effectRef>
          <a:fontRef idx="minor">
            <a:schemeClr val="tx1"/>
          </a:fontRef>
        </p:style>
      </p:cxnSp>
      <p:cxnSp>
        <p:nvCxnSpPr>
          <p:cNvPr id="18" name="Straight Connector 9"/>
          <p:cNvCxnSpPr/>
          <p:nvPr/>
        </p:nvCxnSpPr>
        <p:spPr>
          <a:xfrm>
            <a:off x="3581400" y="5349369"/>
            <a:ext cx="0" cy="441831"/>
          </a:xfrm>
          <a:prstGeom prst="line">
            <a:avLst/>
          </a:prstGeom>
          <a:ln w="57150">
            <a:solidFill>
              <a:srgbClr val="004E95"/>
            </a:solidFill>
          </a:ln>
        </p:spPr>
        <p:style>
          <a:lnRef idx="1">
            <a:schemeClr val="accent1"/>
          </a:lnRef>
          <a:fillRef idx="0">
            <a:schemeClr val="accent1"/>
          </a:fillRef>
          <a:effectRef idx="0">
            <a:schemeClr val="accent1"/>
          </a:effectRef>
          <a:fontRef idx="minor">
            <a:schemeClr val="tx1"/>
          </a:fontRef>
        </p:style>
      </p:cxnSp>
      <p:cxnSp>
        <p:nvCxnSpPr>
          <p:cNvPr id="22" name="Straight Connector 9"/>
          <p:cNvCxnSpPr/>
          <p:nvPr/>
        </p:nvCxnSpPr>
        <p:spPr>
          <a:xfrm flipV="1">
            <a:off x="3581400" y="4180780"/>
            <a:ext cx="0" cy="528245"/>
          </a:xfrm>
          <a:prstGeom prst="line">
            <a:avLst/>
          </a:prstGeom>
          <a:ln w="57150">
            <a:solidFill>
              <a:srgbClr val="004E95"/>
            </a:solidFill>
          </a:ln>
        </p:spPr>
        <p:style>
          <a:lnRef idx="1">
            <a:schemeClr val="accent1"/>
          </a:lnRef>
          <a:fillRef idx="0">
            <a:schemeClr val="accent1"/>
          </a:fillRef>
          <a:effectRef idx="0">
            <a:schemeClr val="accent1"/>
          </a:effectRef>
          <a:fontRef idx="minor">
            <a:schemeClr val="tx1"/>
          </a:fontRef>
        </p:style>
      </p:cxnSp>
      <p:cxnSp>
        <p:nvCxnSpPr>
          <p:cNvPr id="36" name="Straight Connector 9"/>
          <p:cNvCxnSpPr/>
          <p:nvPr/>
        </p:nvCxnSpPr>
        <p:spPr>
          <a:xfrm flipV="1">
            <a:off x="6247687" y="4180780"/>
            <a:ext cx="0" cy="528244"/>
          </a:xfrm>
          <a:prstGeom prst="line">
            <a:avLst/>
          </a:prstGeom>
          <a:ln w="57150">
            <a:solidFill>
              <a:srgbClr val="004E95"/>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7875987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297C7751-A38B-461C-B4EC-BCD819B20F47}" type="slidenum">
              <a:rPr lang="en-US" smtClean="0">
                <a:solidFill>
                  <a:srgbClr val="04617B">
                    <a:shade val="90000"/>
                  </a:srgbClr>
                </a:solidFill>
              </a:rPr>
              <a:pPr/>
              <a:t>15</a:t>
            </a:fld>
            <a:endParaRPr lang="en-US" dirty="0">
              <a:solidFill>
                <a:srgbClr val="04617B">
                  <a:shade val="90000"/>
                </a:srgbClr>
              </a:solidFill>
            </a:endParaRPr>
          </a:p>
        </p:txBody>
      </p:sp>
      <p:sp>
        <p:nvSpPr>
          <p:cNvPr id="5" name="頁尾版面配置區 4"/>
          <p:cNvSpPr>
            <a:spLocks noGrp="1"/>
          </p:cNvSpPr>
          <p:nvPr>
            <p:ph type="ftr" sz="quarter" idx="3"/>
          </p:nvPr>
        </p:nvSpPr>
        <p:spPr/>
        <p:txBody>
          <a:bodyPr/>
          <a:lstStyle/>
          <a:p>
            <a:r>
              <a:rPr lang="en-US" smtClean="0"/>
              <a:t>District Centennial Coordinator Training</a:t>
            </a:r>
            <a:endParaRPr lang="en-US" dirty="0"/>
          </a:p>
        </p:txBody>
      </p:sp>
      <p:sp>
        <p:nvSpPr>
          <p:cNvPr id="7" name="Title 3"/>
          <p:cNvSpPr txBox="1">
            <a:spLocks/>
          </p:cNvSpPr>
          <p:nvPr/>
        </p:nvSpPr>
        <p:spPr>
          <a:xfrm>
            <a:off x="685800" y="2514600"/>
            <a:ext cx="7772400" cy="1470025"/>
          </a:xfrm>
          <a:prstGeom prst="rect">
            <a:avLst/>
          </a:prstGeom>
        </p:spPr>
        <p:txBody>
          <a:bodyPr vert="horz" lIns="0" rIns="0" bIns="0" anchor="b">
            <a:normAutofit fontScale="97500"/>
          </a:bodyPr>
          <a:lstStyle>
            <a:lvl1pPr algn="ctr" rtl="0" eaLnBrk="1" latinLnBrk="0" hangingPunct="1">
              <a:spcBef>
                <a:spcPct val="0"/>
              </a:spcBef>
              <a:buNone/>
              <a:defRPr kumimoji="0" sz="4800" b="1" kern="1200">
                <a:ln>
                  <a:noFill/>
                </a:ln>
                <a:solidFill>
                  <a:srgbClr val="004E95"/>
                </a:solidFill>
                <a:effectLst/>
                <a:latin typeface="+mj-lt"/>
                <a:ea typeface="+mj-ea"/>
                <a:cs typeface="+mj-cs"/>
              </a:defRPr>
            </a:lvl1pPr>
          </a:lstStyle>
          <a:p>
            <a:r>
              <a:rPr lang="zh-TW" altLang="en-US" sz="5400" dirty="0" smtClean="0">
                <a:effectLst>
                  <a:outerShdw blurRad="38100" dist="25400" dir="5400000" algn="tl" rotWithShape="0">
                    <a:srgbClr val="000000">
                      <a:alpha val="43000"/>
                    </a:srgbClr>
                  </a:outerShdw>
                </a:effectLst>
                <a:latin typeface="PMingLiU"/>
                <a:cs typeface="PMingLiU"/>
              </a:rPr>
              <a:t>培訓你的百年</a:t>
            </a:r>
            <a:r>
              <a:rPr lang="zh-TW" altLang="en-US" sz="5400" dirty="0">
                <a:effectLst>
                  <a:outerShdw blurRad="38100" dist="25400" dir="5400000" algn="tl" rotWithShape="0">
                    <a:srgbClr val="000000">
                      <a:alpha val="43000"/>
                    </a:srgbClr>
                  </a:outerShdw>
                </a:effectLst>
                <a:latin typeface="PMingLiU"/>
                <a:cs typeface="PMingLiU"/>
              </a:rPr>
              <a:t>慶</a:t>
            </a:r>
            <a:r>
              <a:rPr lang="zh-TW" altLang="en-US" sz="5400" dirty="0" smtClean="0">
                <a:effectLst>
                  <a:outerShdw blurRad="38100" dist="25400" dir="5400000" algn="tl" rotWithShape="0">
                    <a:srgbClr val="000000">
                      <a:alpha val="43000"/>
                    </a:srgbClr>
                  </a:outerShdw>
                </a:effectLst>
                <a:latin typeface="PMingLiU"/>
                <a:cs typeface="PMingLiU"/>
              </a:rPr>
              <a:t>團隊</a:t>
            </a:r>
            <a:endParaRPr lang="zh-TW" altLang="en-US" sz="5400" dirty="0">
              <a:effectLst>
                <a:outerShdw blurRad="38100" dist="25400" dir="5400000" algn="tl" rotWithShape="0">
                  <a:srgbClr val="000000">
                    <a:alpha val="43000"/>
                  </a:srgbClr>
                </a:outerShdw>
              </a:effectLst>
              <a:latin typeface="PMingLiU"/>
              <a:cs typeface="PMingLiU"/>
            </a:endParaRPr>
          </a:p>
        </p:txBody>
      </p:sp>
    </p:spTree>
    <p:extLst>
      <p:ext uri="{BB962C8B-B14F-4D97-AF65-F5344CB8AC3E}">
        <p14:creationId xmlns:p14="http://schemas.microsoft.com/office/powerpoint/2010/main" val="35246162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4000" dirty="0"/>
              <a:t>培訓你的百年慶團隊</a:t>
            </a:r>
          </a:p>
        </p:txBody>
      </p:sp>
      <p:sp>
        <p:nvSpPr>
          <p:cNvPr id="3" name="內容版面配置區 2"/>
          <p:cNvSpPr>
            <a:spLocks noGrp="1"/>
          </p:cNvSpPr>
          <p:nvPr>
            <p:ph idx="1"/>
          </p:nvPr>
        </p:nvSpPr>
        <p:spPr>
          <a:xfrm>
            <a:off x="152400" y="1981200"/>
            <a:ext cx="8915400" cy="4114800"/>
          </a:xfrm>
        </p:spPr>
        <p:txBody>
          <a:bodyPr/>
          <a:lstStyle/>
          <a:p>
            <a:r>
              <a:rPr lang="zh-TW" altLang="en-US" dirty="0" smtClean="0"/>
              <a:t>邀請專分區主席參加百年慶教育訓練課程</a:t>
            </a:r>
            <a:endParaRPr lang="en-US" altLang="zh-TW" dirty="0" smtClean="0"/>
          </a:p>
          <a:p>
            <a:r>
              <a:rPr lang="zh-TW" altLang="en-US" dirty="0" smtClean="0"/>
              <a:t>由專分區主席主辦對會職員的百年慶宣導</a:t>
            </a:r>
            <a:endParaRPr lang="en-US" altLang="zh-TW" dirty="0" smtClean="0"/>
          </a:p>
          <a:p>
            <a:r>
              <a:rPr lang="zh-TW" altLang="en-US" dirty="0" smtClean="0"/>
              <a:t>陪同專分區主席在分會例會中宣導百年慶</a:t>
            </a:r>
            <a:endParaRPr lang="zh-TW" altLang="en-US" dirty="0"/>
          </a:p>
        </p:txBody>
      </p:sp>
      <p:sp>
        <p:nvSpPr>
          <p:cNvPr id="4" name="投影片編號版面配置區 3"/>
          <p:cNvSpPr>
            <a:spLocks noGrp="1"/>
          </p:cNvSpPr>
          <p:nvPr>
            <p:ph type="sldNum" sz="quarter" idx="12"/>
          </p:nvPr>
        </p:nvSpPr>
        <p:spPr/>
        <p:txBody>
          <a:bodyPr/>
          <a:lstStyle/>
          <a:p>
            <a:fld id="{297C7751-A38B-461C-B4EC-BCD819B20F47}" type="slidenum">
              <a:rPr lang="en-US" smtClean="0">
                <a:solidFill>
                  <a:srgbClr val="04617B">
                    <a:shade val="90000"/>
                  </a:srgbClr>
                </a:solidFill>
              </a:rPr>
              <a:pPr/>
              <a:t>16</a:t>
            </a:fld>
            <a:endParaRPr lang="en-US" dirty="0">
              <a:solidFill>
                <a:srgbClr val="04617B">
                  <a:shade val="90000"/>
                </a:srgbClr>
              </a:solidFill>
            </a:endParaRPr>
          </a:p>
        </p:txBody>
      </p:sp>
      <p:sp>
        <p:nvSpPr>
          <p:cNvPr id="5" name="頁尾版面配置區 4"/>
          <p:cNvSpPr>
            <a:spLocks noGrp="1"/>
          </p:cNvSpPr>
          <p:nvPr>
            <p:ph type="ftr" sz="quarter" idx="3"/>
          </p:nvPr>
        </p:nvSpPr>
        <p:spPr/>
        <p:txBody>
          <a:bodyPr/>
          <a:lstStyle/>
          <a:p>
            <a:r>
              <a:rPr lang="en-US" smtClean="0"/>
              <a:t>District Centennial Coordinator Training</a:t>
            </a:r>
            <a:endParaRPr lang="en-US" dirty="0"/>
          </a:p>
        </p:txBody>
      </p:sp>
    </p:spTree>
    <p:extLst>
      <p:ext uri="{BB962C8B-B14F-4D97-AF65-F5344CB8AC3E}">
        <p14:creationId xmlns:p14="http://schemas.microsoft.com/office/powerpoint/2010/main" val="7417574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297C7751-A38B-461C-B4EC-BCD819B20F47}" type="slidenum">
              <a:rPr lang="en-US" smtClean="0">
                <a:solidFill>
                  <a:srgbClr val="04617B">
                    <a:shade val="90000"/>
                  </a:srgbClr>
                </a:solidFill>
              </a:rPr>
              <a:pPr/>
              <a:t>17</a:t>
            </a:fld>
            <a:endParaRPr lang="en-US" dirty="0">
              <a:solidFill>
                <a:srgbClr val="04617B">
                  <a:shade val="90000"/>
                </a:srgbClr>
              </a:solidFill>
            </a:endParaRPr>
          </a:p>
        </p:txBody>
      </p:sp>
      <p:sp>
        <p:nvSpPr>
          <p:cNvPr id="5" name="頁尾版面配置區 4"/>
          <p:cNvSpPr>
            <a:spLocks noGrp="1"/>
          </p:cNvSpPr>
          <p:nvPr>
            <p:ph type="ftr" sz="quarter" idx="3"/>
          </p:nvPr>
        </p:nvSpPr>
        <p:spPr/>
        <p:txBody>
          <a:bodyPr/>
          <a:lstStyle/>
          <a:p>
            <a:r>
              <a:rPr lang="en-US" smtClean="0"/>
              <a:t>District Centennial Coordinator Training</a:t>
            </a:r>
            <a:endParaRPr lang="en-US" dirty="0"/>
          </a:p>
        </p:txBody>
      </p:sp>
      <p:sp>
        <p:nvSpPr>
          <p:cNvPr id="7" name="Title 3"/>
          <p:cNvSpPr txBox="1">
            <a:spLocks/>
          </p:cNvSpPr>
          <p:nvPr/>
        </p:nvSpPr>
        <p:spPr>
          <a:xfrm>
            <a:off x="609600" y="1981200"/>
            <a:ext cx="7772400" cy="1470025"/>
          </a:xfrm>
          <a:prstGeom prst="rect">
            <a:avLst/>
          </a:prstGeom>
        </p:spPr>
        <p:txBody>
          <a:bodyPr vert="horz" lIns="0" rIns="0" bIns="0" anchor="b">
            <a:normAutofit fontScale="97500"/>
          </a:bodyPr>
          <a:lstStyle>
            <a:lvl1pPr algn="ctr" rtl="0" eaLnBrk="1" latinLnBrk="0" hangingPunct="1">
              <a:spcBef>
                <a:spcPct val="0"/>
              </a:spcBef>
              <a:buNone/>
              <a:defRPr kumimoji="0" sz="4800" b="1" kern="1200">
                <a:ln>
                  <a:noFill/>
                </a:ln>
                <a:solidFill>
                  <a:srgbClr val="004E95"/>
                </a:solidFill>
                <a:effectLst/>
                <a:latin typeface="+mj-lt"/>
                <a:ea typeface="+mj-ea"/>
                <a:cs typeface="+mj-cs"/>
              </a:defRPr>
            </a:lvl1pPr>
          </a:lstStyle>
          <a:p>
            <a:r>
              <a:rPr lang="zh-TW" altLang="en-US" sz="5400" dirty="0" smtClean="0">
                <a:effectLst>
                  <a:outerShdw blurRad="38100" dist="25400" dir="5400000" algn="tl" rotWithShape="0">
                    <a:srgbClr val="000000">
                      <a:alpha val="43000"/>
                    </a:srgbClr>
                  </a:outerShdw>
                </a:effectLst>
                <a:latin typeface="PMingLiU"/>
                <a:cs typeface="PMingLiU"/>
              </a:rPr>
              <a:t>激勵</a:t>
            </a:r>
            <a:r>
              <a:rPr lang="zh-TW" altLang="en-US" sz="5400" dirty="0">
                <a:effectLst>
                  <a:outerShdw blurRad="38100" dist="25400" dir="5400000" algn="tl" rotWithShape="0">
                    <a:srgbClr val="000000">
                      <a:alpha val="43000"/>
                    </a:srgbClr>
                  </a:outerShdw>
                </a:effectLst>
                <a:latin typeface="PMingLiU"/>
                <a:cs typeface="PMingLiU"/>
              </a:rPr>
              <a:t>你</a:t>
            </a:r>
            <a:r>
              <a:rPr lang="zh-TW" altLang="en-US" sz="5400" dirty="0" smtClean="0">
                <a:effectLst>
                  <a:outerShdw blurRad="38100" dist="25400" dir="5400000" algn="tl" rotWithShape="0">
                    <a:srgbClr val="000000">
                      <a:alpha val="43000"/>
                    </a:srgbClr>
                  </a:outerShdw>
                </a:effectLst>
                <a:latin typeface="PMingLiU"/>
                <a:cs typeface="PMingLiU"/>
              </a:rPr>
              <a:t>的百年</a:t>
            </a:r>
            <a:r>
              <a:rPr lang="zh-TW" altLang="en-US" sz="5400" dirty="0">
                <a:effectLst>
                  <a:outerShdw blurRad="38100" dist="25400" dir="5400000" algn="tl" rotWithShape="0">
                    <a:srgbClr val="000000">
                      <a:alpha val="43000"/>
                    </a:srgbClr>
                  </a:outerShdw>
                </a:effectLst>
                <a:latin typeface="PMingLiU"/>
                <a:cs typeface="PMingLiU"/>
              </a:rPr>
              <a:t>慶</a:t>
            </a:r>
            <a:r>
              <a:rPr lang="zh-TW" altLang="en-US" sz="5400" dirty="0" smtClean="0">
                <a:effectLst>
                  <a:outerShdw blurRad="38100" dist="25400" dir="5400000" algn="tl" rotWithShape="0">
                    <a:srgbClr val="000000">
                      <a:alpha val="43000"/>
                    </a:srgbClr>
                  </a:outerShdw>
                </a:effectLst>
                <a:latin typeface="PMingLiU"/>
                <a:cs typeface="PMingLiU"/>
              </a:rPr>
              <a:t>團隊</a:t>
            </a:r>
            <a:endParaRPr lang="zh-TW" altLang="en-US" sz="5400" dirty="0">
              <a:effectLst>
                <a:outerShdw blurRad="38100" dist="25400" dir="5400000" algn="tl" rotWithShape="0">
                  <a:srgbClr val="000000">
                    <a:alpha val="43000"/>
                  </a:srgbClr>
                </a:outerShdw>
              </a:effectLst>
              <a:latin typeface="PMingLiU"/>
              <a:cs typeface="PMingLiU"/>
            </a:endParaRPr>
          </a:p>
        </p:txBody>
      </p:sp>
    </p:spTree>
    <p:extLst>
      <p:ext uri="{BB962C8B-B14F-4D97-AF65-F5344CB8AC3E}">
        <p14:creationId xmlns:p14="http://schemas.microsoft.com/office/powerpoint/2010/main" val="10391809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851648" cy="1828800"/>
          </a:xfrm>
        </p:spPr>
        <p:txBody>
          <a:bodyPr>
            <a:normAutofit/>
          </a:bodyPr>
          <a:lstStyle/>
          <a:p>
            <a:r>
              <a:rPr lang="en-US" b="1" i="1" dirty="0" smtClean="0">
                <a:latin typeface="PMingLiU"/>
                <a:cs typeface="PMingLiU"/>
              </a:rPr>
              <a:t>激勵的類型</a:t>
            </a:r>
            <a:endParaRPr lang="zh-TW" b="1" i="1" dirty="0"/>
          </a:p>
        </p:txBody>
      </p:sp>
      <p:grpSp>
        <p:nvGrpSpPr>
          <p:cNvPr id="8" name="Group 7"/>
          <p:cNvGrpSpPr/>
          <p:nvPr/>
        </p:nvGrpSpPr>
        <p:grpSpPr>
          <a:xfrm>
            <a:off x="6477000" y="320040"/>
            <a:ext cx="2819400" cy="2743200"/>
            <a:chOff x="5638800" y="3962400"/>
            <a:chExt cx="3048000" cy="304800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293017" y="3962400"/>
              <a:ext cx="1407695" cy="2743200"/>
            </a:xfrm>
            <a:prstGeom prst="rect">
              <a:avLst/>
            </a:prstGeom>
            <a:scene3d>
              <a:camera prst="orthographicFront">
                <a:rot lat="0" lon="299964" rev="0"/>
              </a:camera>
              <a:lightRig rig="threePt" dir="t"/>
            </a:scene3d>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8800" y="3962400"/>
              <a:ext cx="3048000" cy="3048000"/>
            </a:xfrm>
            <a:prstGeom prst="rect">
              <a:avLst/>
            </a:prstGeom>
          </p:spPr>
        </p:pic>
      </p:grpSp>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962400"/>
            <a:ext cx="2001227"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3"/>
          <p:cNvSpPr>
            <a:spLocks noGrp="1"/>
          </p:cNvSpPr>
          <p:nvPr>
            <p:ph type="sldNum" sz="quarter" idx="12"/>
          </p:nvPr>
        </p:nvSpPr>
        <p:spPr>
          <a:xfrm>
            <a:off x="8686800" y="6477000"/>
            <a:ext cx="304800" cy="288925"/>
          </a:xfrm>
        </p:spPr>
        <p:txBody>
          <a:bodyPr/>
          <a:lstStyle/>
          <a:p>
            <a:fld id="{297C7751-A38B-461C-B4EC-BCD819B20F47}" type="slidenum">
              <a:rPr lang="en-US" sz="1800" smtClean="0">
                <a:solidFill>
                  <a:srgbClr val="04617B">
                    <a:shade val="90000"/>
                  </a:srgbClr>
                </a:solidFill>
              </a:rPr>
              <a:pPr/>
              <a:t>18</a:t>
            </a:fld>
            <a:endParaRPr lang="zh-TW" altLang="en-US" sz="1400" dirty="0">
              <a:solidFill>
                <a:srgbClr val="04617B">
                  <a:shade val="90000"/>
                </a:srgbClr>
              </a:solidFill>
            </a:endParaRPr>
          </a:p>
        </p:txBody>
      </p:sp>
      <p:sp>
        <p:nvSpPr>
          <p:cNvPr id="3" name="Footer Placeholder 2"/>
          <p:cNvSpPr>
            <a:spLocks noGrp="1"/>
          </p:cNvSpPr>
          <p:nvPr>
            <p:ph type="ftr" sz="quarter" idx="3"/>
          </p:nvPr>
        </p:nvSpPr>
        <p:spPr/>
        <p:txBody>
          <a:bodyPr/>
          <a:lstStyle/>
          <a:p>
            <a:r>
              <a:rPr dirty="0" smtClean="0">
                <a:latin typeface="PMingLiU"/>
                <a:cs typeface="PMingLiU"/>
              </a:rPr>
              <a:t>區百年慶協調員訓練</a:t>
            </a:r>
            <a:endParaRPr lang="zh-TW" altLang="en-US" dirty="0"/>
          </a:p>
        </p:txBody>
      </p:sp>
    </p:spTree>
    <p:extLst>
      <p:ext uri="{BB962C8B-B14F-4D97-AF65-F5344CB8AC3E}">
        <p14:creationId xmlns:p14="http://schemas.microsoft.com/office/powerpoint/2010/main" val="2137734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pPr algn="ctr"/>
            <a:r>
              <a:rPr lang="en-US" b="1" dirty="0" smtClean="0">
                <a:latin typeface="PMingLiU"/>
                <a:cs typeface="PMingLiU"/>
              </a:rPr>
              <a:t>丹尼爾．品克</a:t>
            </a:r>
            <a:endParaRPr lang="zh-TW" b="1" dirty="0"/>
          </a:p>
        </p:txBody>
      </p:sp>
      <p:sp>
        <p:nvSpPr>
          <p:cNvPr id="3" name="Content Placeholder 2"/>
          <p:cNvSpPr>
            <a:spLocks noGrp="1"/>
          </p:cNvSpPr>
          <p:nvPr>
            <p:ph idx="1"/>
          </p:nvPr>
        </p:nvSpPr>
        <p:spPr>
          <a:xfrm>
            <a:off x="457200" y="1828800"/>
            <a:ext cx="4572000" cy="4745736"/>
          </a:xfrm>
        </p:spPr>
        <p:txBody>
          <a:bodyPr>
            <a:normAutofit/>
          </a:bodyPr>
          <a:lstStyle/>
          <a:p>
            <a:pPr lvl="0">
              <a:buClrTx/>
              <a:buFont typeface="Arial" pitchFamily="34" charset="0"/>
              <a:buChar char="•"/>
            </a:pPr>
            <a:r>
              <a:rPr dirty="0" err="1" smtClean="0">
                <a:latin typeface="PMingLiU"/>
                <a:cs typeface="PMingLiU"/>
              </a:rPr>
              <a:t>作者</a:t>
            </a:r>
            <a:r>
              <a:rPr dirty="0" smtClean="0">
                <a:latin typeface="PMingLiU"/>
                <a:cs typeface="PMingLiU"/>
              </a:rPr>
              <a:t> </a:t>
            </a:r>
            <a:r>
              <a:rPr lang="en-US" b="1" i="1" dirty="0" err="1" smtClean="0">
                <a:latin typeface="PMingLiU"/>
                <a:cs typeface="PMingLiU"/>
              </a:rPr>
              <a:t>驅動力:關於是什麼激勵我們，令人吃驚的真相</a:t>
            </a:r>
            <a:endParaRPr lang="en-US" b="1" i="1" dirty="0" smtClean="0">
              <a:latin typeface="PMingLiU"/>
              <a:cs typeface="PMingLiU"/>
            </a:endParaRPr>
          </a:p>
          <a:p>
            <a:pPr lvl="0">
              <a:buClrTx/>
              <a:buFont typeface="Arial" pitchFamily="34" charset="0"/>
              <a:buChar char="•"/>
            </a:pPr>
            <a:endParaRPr lang="zh-TW" b="1" i="1" dirty="0"/>
          </a:p>
          <a:p>
            <a:pPr lvl="0">
              <a:buClrTx/>
              <a:buFont typeface="Arial" pitchFamily="34" charset="0"/>
              <a:buChar char="•"/>
            </a:pPr>
            <a:r>
              <a:rPr dirty="0" smtClean="0">
                <a:latin typeface="PMingLiU"/>
                <a:cs typeface="PMingLiU"/>
              </a:rPr>
              <a:t>激勵的兩個類型： </a:t>
            </a:r>
          </a:p>
          <a:p>
            <a:pPr marL="109728" lvl="0" indent="0" algn="ctr">
              <a:buClrTx/>
              <a:buNone/>
            </a:pPr>
            <a:r>
              <a:rPr b="1" dirty="0" smtClean="0">
                <a:latin typeface="PMingLiU"/>
                <a:cs typeface="PMingLiU"/>
              </a:rPr>
              <a:t>外在</a:t>
            </a:r>
            <a:r>
              <a:rPr dirty="0" smtClean="0">
                <a:latin typeface="PMingLiU"/>
                <a:cs typeface="PMingLiU"/>
              </a:rPr>
              <a:t>和</a:t>
            </a:r>
            <a:r>
              <a:rPr b="1" dirty="0" smtClean="0">
                <a:latin typeface="PMingLiU"/>
                <a:cs typeface="PMingLiU"/>
              </a:rPr>
              <a:t>內在</a:t>
            </a:r>
          </a:p>
          <a:p>
            <a:pPr marL="109728" lvl="0" indent="0" algn="ctr">
              <a:buClrTx/>
              <a:buNone/>
            </a:pPr>
            <a:r>
              <a:rPr b="1" dirty="0" smtClean="0">
                <a:latin typeface="PMingLiU"/>
                <a:cs typeface="PMingLiU"/>
              </a:rPr>
              <a:t>外部的</a:t>
            </a:r>
            <a:r>
              <a:rPr dirty="0" smtClean="0">
                <a:latin typeface="PMingLiU"/>
                <a:cs typeface="PMingLiU"/>
              </a:rPr>
              <a:t>和</a:t>
            </a:r>
            <a:r>
              <a:rPr b="1" dirty="0" smtClean="0">
                <a:latin typeface="PMingLiU"/>
                <a:cs typeface="PMingLiU"/>
              </a:rPr>
              <a:t>內部的</a:t>
            </a:r>
            <a:endParaRPr lang="zh-TW" b="1" dirty="0"/>
          </a:p>
        </p:txBody>
      </p:sp>
      <p:pic>
        <p:nvPicPr>
          <p:cNvPr id="5" name="Picture 2" descr="Danielpink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754" r="26703"/>
          <a:stretch/>
        </p:blipFill>
        <p:spPr bwMode="auto">
          <a:xfrm>
            <a:off x="5302955" y="1876479"/>
            <a:ext cx="1723168" cy="24224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9085" y="2590800"/>
            <a:ext cx="1697941" cy="247328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lide Number Placeholder 3"/>
          <p:cNvSpPr>
            <a:spLocks noGrp="1"/>
          </p:cNvSpPr>
          <p:nvPr>
            <p:ph type="sldNum" sz="quarter" idx="12"/>
          </p:nvPr>
        </p:nvSpPr>
        <p:spPr>
          <a:xfrm>
            <a:off x="8686800" y="6477000"/>
            <a:ext cx="304800" cy="288925"/>
          </a:xfrm>
        </p:spPr>
        <p:txBody>
          <a:bodyPr/>
          <a:lstStyle/>
          <a:p>
            <a:fld id="{297C7751-A38B-461C-B4EC-BCD819B20F47}" type="slidenum">
              <a:rPr lang="en-US" sz="1800" smtClean="0">
                <a:solidFill>
                  <a:srgbClr val="04617B">
                    <a:shade val="90000"/>
                  </a:srgbClr>
                </a:solidFill>
              </a:rPr>
              <a:pPr/>
              <a:t>19</a:t>
            </a:fld>
            <a:endParaRPr lang="zh-TW" altLang="en-US" sz="1400" dirty="0">
              <a:solidFill>
                <a:srgbClr val="04617B">
                  <a:shade val="90000"/>
                </a:srgbClr>
              </a:solidFill>
            </a:endParaRPr>
          </a:p>
        </p:txBody>
      </p:sp>
      <p:sp>
        <p:nvSpPr>
          <p:cNvPr id="4" name="Footer Placeholder 3"/>
          <p:cNvSpPr>
            <a:spLocks noGrp="1"/>
          </p:cNvSpPr>
          <p:nvPr>
            <p:ph type="ftr" sz="quarter" idx="3"/>
          </p:nvPr>
        </p:nvSpPr>
        <p:spPr/>
        <p:txBody>
          <a:bodyPr/>
          <a:lstStyle/>
          <a:p>
            <a:r>
              <a:rPr dirty="0" smtClean="0">
                <a:latin typeface="PMingLiU"/>
                <a:cs typeface="PMingLiU"/>
              </a:rPr>
              <a:t>區百年慶協調員訓練</a:t>
            </a:r>
            <a:endParaRPr lang="zh-TW" altLang="en-US" dirty="0"/>
          </a:p>
        </p:txBody>
      </p:sp>
    </p:spTree>
    <p:extLst>
      <p:ext uri="{BB962C8B-B14F-4D97-AF65-F5344CB8AC3E}">
        <p14:creationId xmlns:p14="http://schemas.microsoft.com/office/powerpoint/2010/main" val="4100874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xEl>
                                              <p:pRg st="3" end="3"/>
                                            </p:txEl>
                                          </p:spTgt>
                                        </p:tgtEl>
                                      </p:cBhvr>
                                    </p:animEffect>
                                    <p:set>
                                      <p:cBhvr>
                                        <p:cTn id="7" dur="1" fill="hold">
                                          <p:stCondLst>
                                            <p:cond delay="499"/>
                                          </p:stCondLst>
                                        </p:cTn>
                                        <p:tgtEl>
                                          <p:spTgt spid="3">
                                            <p:txEl>
                                              <p:pRg st="3" end="3"/>
                                            </p:txEl>
                                          </p:spTgt>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pPr algn="ctr"/>
            <a:r>
              <a:rPr lang="en-US" b="1" dirty="0" smtClean="0">
                <a:latin typeface="PMingLiU"/>
                <a:cs typeface="PMingLiU"/>
              </a:rPr>
              <a:t>外在激勵</a:t>
            </a:r>
            <a:endParaRPr lang="zh-TW" b="1" dirty="0"/>
          </a:p>
        </p:txBody>
      </p:sp>
      <p:sp>
        <p:nvSpPr>
          <p:cNvPr id="3" name="Content Placeholder 2"/>
          <p:cNvSpPr>
            <a:spLocks noGrp="1"/>
          </p:cNvSpPr>
          <p:nvPr>
            <p:ph idx="1"/>
          </p:nvPr>
        </p:nvSpPr>
        <p:spPr>
          <a:xfrm>
            <a:off x="457200" y="5105400"/>
            <a:ext cx="8077200" cy="1143000"/>
          </a:xfrm>
        </p:spPr>
        <p:txBody>
          <a:bodyPr>
            <a:noAutofit/>
          </a:bodyPr>
          <a:lstStyle/>
          <a:p>
            <a:pPr marL="109728" indent="0" algn="ctr">
              <a:buClrTx/>
              <a:buNone/>
            </a:pPr>
            <a:r>
              <a:rPr dirty="0" smtClean="0">
                <a:latin typeface="PMingLiU"/>
                <a:cs typeface="PMingLiU"/>
              </a:rPr>
              <a:t>由於外部的、實質的</a:t>
            </a:r>
            <a:r>
              <a:rPr i="1" dirty="0" smtClean="0">
                <a:latin typeface="PMingLiU"/>
                <a:cs typeface="PMingLiU"/>
              </a:rPr>
              <a:t>獎勵</a:t>
            </a:r>
            <a:r>
              <a:rPr dirty="0" smtClean="0">
                <a:latin typeface="PMingLiU"/>
                <a:cs typeface="PMingLiU"/>
              </a:rPr>
              <a:t> </a:t>
            </a:r>
            <a:r>
              <a:rPr dirty="0" err="1" smtClean="0">
                <a:latin typeface="PMingLiU"/>
                <a:cs typeface="PMingLiU"/>
              </a:rPr>
              <a:t>之結果</a:t>
            </a:r>
            <a:r>
              <a:rPr dirty="0" smtClean="0">
                <a:latin typeface="PMingLiU"/>
                <a:cs typeface="PMingLiU"/>
              </a:rPr>
              <a:t>，</a:t>
            </a:r>
            <a:r>
              <a:rPr lang="zh-TW" altLang="en-US" dirty="0" smtClean="0">
                <a:latin typeface="PMingLiU"/>
                <a:cs typeface="PMingLiU"/>
              </a:rPr>
              <a:t>而產生</a:t>
            </a:r>
            <a:r>
              <a:rPr b="1" dirty="0" err="1" smtClean="0">
                <a:latin typeface="PMingLiU"/>
                <a:cs typeface="PMingLiU"/>
              </a:rPr>
              <a:t>激勵</a:t>
            </a:r>
            <a:r>
              <a:rPr dirty="0" err="1" smtClean="0">
                <a:latin typeface="PMingLiU"/>
                <a:cs typeface="PMingLiU"/>
              </a:rPr>
              <a:t>去</a:t>
            </a:r>
            <a:r>
              <a:rPr b="1" dirty="0" err="1" smtClean="0">
                <a:latin typeface="PMingLiU"/>
                <a:cs typeface="PMingLiU"/>
              </a:rPr>
              <a:t>行動</a:t>
            </a:r>
            <a:r>
              <a:rPr dirty="0" smtClean="0">
                <a:latin typeface="PMingLiU"/>
                <a:cs typeface="PMingLiU"/>
              </a:rPr>
              <a:t>。</a:t>
            </a:r>
            <a:endParaRPr lang="zh-TW" sz="3600" dirty="0"/>
          </a:p>
        </p:txBody>
      </p:sp>
      <p:pic>
        <p:nvPicPr>
          <p:cNvPr id="5123" name="Picture 3" descr="C:\Users\lklaban\AppData\Local\Microsoft\Windows\Temporary Internet  Files\Content.IE5\DIVECCI3\sad_face_stick_figure_sign_800_clr_591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4171" y="1939471"/>
            <a:ext cx="1986643" cy="317862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lklaban\AppData\Local\Microsoft\Windows\Temporary Internet  Files\Content.IE5\OXZF4DK0\stick_figure_with_trophy_800_clr_171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6400" y="1906814"/>
            <a:ext cx="2438400" cy="32512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3"/>
          <p:cNvSpPr>
            <a:spLocks noGrp="1"/>
          </p:cNvSpPr>
          <p:nvPr>
            <p:ph type="sldNum" sz="quarter" idx="12"/>
          </p:nvPr>
        </p:nvSpPr>
        <p:spPr>
          <a:xfrm>
            <a:off x="8686800" y="6477000"/>
            <a:ext cx="304800" cy="288925"/>
          </a:xfrm>
        </p:spPr>
        <p:txBody>
          <a:bodyPr/>
          <a:lstStyle/>
          <a:p>
            <a:fld id="{297C7751-A38B-461C-B4EC-BCD819B20F47}" type="slidenum">
              <a:rPr lang="en-US" sz="1800" smtClean="0">
                <a:solidFill>
                  <a:srgbClr val="04617B">
                    <a:shade val="90000"/>
                  </a:srgbClr>
                </a:solidFill>
              </a:rPr>
              <a:pPr/>
              <a:t>20</a:t>
            </a:fld>
            <a:endParaRPr lang="zh-TW" altLang="en-US" sz="1400" dirty="0">
              <a:solidFill>
                <a:srgbClr val="04617B">
                  <a:shade val="90000"/>
                </a:srgbClr>
              </a:solidFill>
            </a:endParaRPr>
          </a:p>
        </p:txBody>
      </p:sp>
      <p:sp>
        <p:nvSpPr>
          <p:cNvPr id="4" name="Footer Placeholder 3"/>
          <p:cNvSpPr>
            <a:spLocks noGrp="1"/>
          </p:cNvSpPr>
          <p:nvPr>
            <p:ph type="ftr" sz="quarter" idx="3"/>
          </p:nvPr>
        </p:nvSpPr>
        <p:spPr/>
        <p:txBody>
          <a:bodyPr/>
          <a:lstStyle/>
          <a:p>
            <a:r>
              <a:rPr dirty="0" smtClean="0">
                <a:latin typeface="PMingLiU"/>
                <a:cs typeface="PMingLiU"/>
              </a:rPr>
              <a:t>區百年慶協調員訓練</a:t>
            </a:r>
            <a:endParaRPr lang="zh-TW" altLang="en-US" dirty="0"/>
          </a:p>
        </p:txBody>
      </p:sp>
    </p:spTree>
    <p:extLst>
      <p:ext uri="{BB962C8B-B14F-4D97-AF65-F5344CB8AC3E}">
        <p14:creationId xmlns:p14="http://schemas.microsoft.com/office/powerpoint/2010/main" val="24117497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pPr algn="ctr"/>
            <a:r>
              <a:rPr lang="en-US" b="1" dirty="0" smtClean="0">
                <a:latin typeface="PMingLiU"/>
                <a:cs typeface="PMingLiU"/>
              </a:rPr>
              <a:t>內在激勵</a:t>
            </a:r>
            <a:endParaRPr lang="zh-TW" b="1" dirty="0"/>
          </a:p>
        </p:txBody>
      </p:sp>
      <p:sp>
        <p:nvSpPr>
          <p:cNvPr id="3" name="Content Placeholder 2"/>
          <p:cNvSpPr>
            <a:spLocks noGrp="1"/>
          </p:cNvSpPr>
          <p:nvPr>
            <p:ph idx="1"/>
          </p:nvPr>
        </p:nvSpPr>
        <p:spPr>
          <a:xfrm>
            <a:off x="457200" y="2057400"/>
            <a:ext cx="4191000" cy="4191000"/>
          </a:xfrm>
        </p:spPr>
        <p:txBody>
          <a:bodyPr>
            <a:normAutofit/>
          </a:bodyPr>
          <a:lstStyle/>
          <a:p>
            <a:pPr marL="109728" indent="0">
              <a:buClrTx/>
              <a:buNone/>
            </a:pPr>
            <a:r>
              <a:rPr lang="zh-TW" altLang="en-US" dirty="0" smtClean="0">
                <a:latin typeface="PMingLiU"/>
                <a:cs typeface="PMingLiU"/>
              </a:rPr>
              <a:t>是出自</a:t>
            </a:r>
            <a:r>
              <a:rPr b="1" dirty="0" err="1" smtClean="0">
                <a:latin typeface="PMingLiU"/>
                <a:cs typeface="PMingLiU"/>
              </a:rPr>
              <a:t>內在的欲望</a:t>
            </a:r>
            <a:r>
              <a:rPr dirty="0" err="1" smtClean="0">
                <a:latin typeface="PMingLiU"/>
                <a:cs typeface="PMingLiU"/>
              </a:rPr>
              <a:t>或</a:t>
            </a:r>
            <a:r>
              <a:rPr b="1" dirty="0" err="1" smtClean="0">
                <a:latin typeface="PMingLiU"/>
                <a:cs typeface="PMingLiU"/>
              </a:rPr>
              <a:t>自我相信</a:t>
            </a:r>
            <a:r>
              <a:rPr lang="en-US" altLang="zh-TW" dirty="0" err="1" smtClean="0">
                <a:latin typeface="PMingLiU"/>
                <a:cs typeface="PMingLiU"/>
              </a:rPr>
              <a:t>,</a:t>
            </a:r>
            <a:r>
              <a:rPr dirty="0" err="1" smtClean="0">
                <a:latin typeface="PMingLiU"/>
                <a:cs typeface="PMingLiU"/>
              </a:rPr>
              <a:t>採取行動後</a:t>
            </a:r>
            <a:r>
              <a:rPr lang="zh-TW" altLang="en-US" dirty="0" smtClean="0">
                <a:latin typeface="PMingLiU"/>
                <a:cs typeface="PMingLiU"/>
              </a:rPr>
              <a:t>會有</a:t>
            </a:r>
            <a:r>
              <a:rPr dirty="0" err="1" smtClean="0">
                <a:latin typeface="PMingLiU"/>
                <a:cs typeface="PMingLiU"/>
              </a:rPr>
              <a:t>良好</a:t>
            </a:r>
            <a:r>
              <a:rPr lang="zh-TW" altLang="en-US" dirty="0" smtClean="0">
                <a:latin typeface="PMingLiU"/>
                <a:cs typeface="PMingLiU"/>
              </a:rPr>
              <a:t>的</a:t>
            </a:r>
            <a:r>
              <a:rPr dirty="0" err="1" smtClean="0">
                <a:latin typeface="PMingLiU"/>
                <a:cs typeface="PMingLiU"/>
              </a:rPr>
              <a:t>結果而受到激勵去</a:t>
            </a:r>
            <a:r>
              <a:rPr b="1" dirty="0" err="1" smtClean="0">
                <a:latin typeface="PMingLiU"/>
                <a:cs typeface="PMingLiU"/>
              </a:rPr>
              <a:t>行動</a:t>
            </a:r>
            <a:r>
              <a:rPr dirty="0" smtClean="0">
                <a:latin typeface="PMingLiU"/>
                <a:cs typeface="PMingLiU"/>
              </a:rPr>
              <a:t>。 </a:t>
            </a:r>
          </a:p>
        </p:txBody>
      </p:sp>
      <p:grpSp>
        <p:nvGrpSpPr>
          <p:cNvPr id="6" name="Group 5"/>
          <p:cNvGrpSpPr/>
          <p:nvPr/>
        </p:nvGrpSpPr>
        <p:grpSpPr>
          <a:xfrm>
            <a:off x="5334000" y="2212992"/>
            <a:ext cx="2971800" cy="2984137"/>
            <a:chOff x="5638800" y="3962400"/>
            <a:chExt cx="3048000" cy="304800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293017" y="3962400"/>
              <a:ext cx="1407695" cy="2743200"/>
            </a:xfrm>
            <a:prstGeom prst="rect">
              <a:avLst/>
            </a:prstGeom>
            <a:scene3d>
              <a:camera prst="orthographicFront">
                <a:rot lat="0" lon="299964" rev="0"/>
              </a:camera>
              <a:lightRig rig="threePt" dir="t"/>
            </a:scene3d>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8800" y="3962400"/>
              <a:ext cx="3048000" cy="3048000"/>
            </a:xfrm>
            <a:prstGeom prst="rect">
              <a:avLst/>
            </a:prstGeom>
          </p:spPr>
        </p:pic>
      </p:grpSp>
      <p:sp>
        <p:nvSpPr>
          <p:cNvPr id="9" name="Slide Number Placeholder 3"/>
          <p:cNvSpPr>
            <a:spLocks noGrp="1"/>
          </p:cNvSpPr>
          <p:nvPr>
            <p:ph type="sldNum" sz="quarter" idx="12"/>
          </p:nvPr>
        </p:nvSpPr>
        <p:spPr>
          <a:xfrm>
            <a:off x="8686800" y="6477000"/>
            <a:ext cx="304800" cy="288925"/>
          </a:xfrm>
        </p:spPr>
        <p:txBody>
          <a:bodyPr/>
          <a:lstStyle/>
          <a:p>
            <a:fld id="{297C7751-A38B-461C-B4EC-BCD819B20F47}" type="slidenum">
              <a:rPr lang="en-US" sz="1800" smtClean="0">
                <a:solidFill>
                  <a:srgbClr val="04617B">
                    <a:shade val="90000"/>
                  </a:srgbClr>
                </a:solidFill>
              </a:rPr>
              <a:pPr/>
              <a:t>21</a:t>
            </a:fld>
            <a:endParaRPr lang="zh-TW" altLang="en-US" sz="1400" dirty="0">
              <a:solidFill>
                <a:srgbClr val="04617B">
                  <a:shade val="90000"/>
                </a:srgbClr>
              </a:solidFill>
            </a:endParaRPr>
          </a:p>
        </p:txBody>
      </p:sp>
      <p:sp>
        <p:nvSpPr>
          <p:cNvPr id="4" name="Footer Placeholder 3"/>
          <p:cNvSpPr>
            <a:spLocks noGrp="1"/>
          </p:cNvSpPr>
          <p:nvPr>
            <p:ph type="ftr" sz="quarter" idx="3"/>
          </p:nvPr>
        </p:nvSpPr>
        <p:spPr/>
        <p:txBody>
          <a:bodyPr/>
          <a:lstStyle/>
          <a:p>
            <a:r>
              <a:rPr dirty="0" smtClean="0">
                <a:latin typeface="PMingLiU"/>
                <a:cs typeface="PMingLiU"/>
              </a:rPr>
              <a:t>區百年慶協調員訓練</a:t>
            </a:r>
            <a:endParaRPr lang="zh-TW" altLang="en-US" dirty="0"/>
          </a:p>
        </p:txBody>
      </p:sp>
    </p:spTree>
    <p:extLst>
      <p:ext uri="{BB962C8B-B14F-4D97-AF65-F5344CB8AC3E}">
        <p14:creationId xmlns:p14="http://schemas.microsoft.com/office/powerpoint/2010/main" val="1525908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normAutofit/>
          </a:bodyPr>
          <a:lstStyle/>
          <a:p>
            <a:pPr algn="ctr"/>
            <a:r>
              <a:rPr lang="zh-TW" altLang="en-US" b="1" dirty="0" smtClean="0">
                <a:latin typeface="PMingLiU"/>
                <a:cs typeface="PMingLiU"/>
              </a:rPr>
              <a:t>外</a:t>
            </a:r>
            <a:r>
              <a:rPr lang="en-US" b="1" dirty="0" err="1" smtClean="0">
                <a:latin typeface="PMingLiU"/>
                <a:cs typeface="PMingLiU"/>
              </a:rPr>
              <a:t>在與內在</a:t>
            </a:r>
            <a:endParaRPr lang="zh-TW" b="1" dirty="0"/>
          </a:p>
        </p:txBody>
      </p:sp>
      <p:sp>
        <p:nvSpPr>
          <p:cNvPr id="3" name="Content Placeholder 2"/>
          <p:cNvSpPr>
            <a:spLocks noGrp="1"/>
          </p:cNvSpPr>
          <p:nvPr>
            <p:ph idx="1"/>
          </p:nvPr>
        </p:nvSpPr>
        <p:spPr>
          <a:xfrm>
            <a:off x="457200" y="4953000"/>
            <a:ext cx="8229600" cy="1545336"/>
          </a:xfrm>
          <a:ln>
            <a:noFill/>
          </a:ln>
        </p:spPr>
        <p:txBody>
          <a:bodyPr>
            <a:normAutofit/>
          </a:bodyPr>
          <a:lstStyle/>
          <a:p>
            <a:pPr marL="109728" indent="0" algn="ctr">
              <a:buClrTx/>
              <a:buNone/>
            </a:pPr>
            <a:r>
              <a:rPr lang="en-US" sz="3600" i="1" dirty="0" smtClean="0">
                <a:latin typeface="PMingLiU"/>
                <a:cs typeface="PMingLiU"/>
              </a:rPr>
              <a:t>使用激勵的類型取決於</a:t>
            </a:r>
            <a:r>
              <a:rPr lang="en-US" sz="3600" b="1" i="1" dirty="0" smtClean="0">
                <a:latin typeface="PMingLiU"/>
                <a:cs typeface="PMingLiU"/>
              </a:rPr>
              <a:t>情況</a:t>
            </a:r>
            <a:r>
              <a:rPr lang="en-US" sz="3600" i="1" dirty="0" smtClean="0">
                <a:latin typeface="PMingLiU"/>
                <a:cs typeface="PMingLiU"/>
              </a:rPr>
              <a:t>。 </a:t>
            </a:r>
            <a:endParaRPr lang="zh-TW" sz="3600" i="1" dirty="0"/>
          </a:p>
        </p:txBody>
      </p:sp>
      <p:pic>
        <p:nvPicPr>
          <p:cNvPr id="7" name="Picture 4" descr="C:\Users\lklaban\AppData\Local\Microsoft\Windows\Temporary Internet  Files\Content.IE5\OXZF4DK0\stick_figure_with_trophy_800_clr_1719.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1828800"/>
            <a:ext cx="1990998" cy="265466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5186362" y="1968863"/>
            <a:ext cx="2662238" cy="2514600"/>
            <a:chOff x="5638800" y="3962400"/>
            <a:chExt cx="3048000" cy="3048000"/>
          </a:xfrm>
        </p:grpSpPr>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293017" y="3962400"/>
              <a:ext cx="1407695" cy="2743200"/>
            </a:xfrm>
            <a:prstGeom prst="rect">
              <a:avLst/>
            </a:prstGeom>
            <a:scene3d>
              <a:camera prst="orthographicFront">
                <a:rot lat="0" lon="299964" rev="0"/>
              </a:camera>
              <a:lightRig rig="threePt" dir="t"/>
            </a:scene3d>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38800" y="3962400"/>
              <a:ext cx="3048000" cy="3048000"/>
            </a:xfrm>
            <a:prstGeom prst="rect">
              <a:avLst/>
            </a:prstGeom>
          </p:spPr>
        </p:pic>
      </p:grpSp>
      <p:sp>
        <p:nvSpPr>
          <p:cNvPr id="11" name="Slide Number Placeholder 3"/>
          <p:cNvSpPr>
            <a:spLocks noGrp="1"/>
          </p:cNvSpPr>
          <p:nvPr>
            <p:ph type="sldNum" sz="quarter" idx="12"/>
          </p:nvPr>
        </p:nvSpPr>
        <p:spPr>
          <a:xfrm>
            <a:off x="8686800" y="6477000"/>
            <a:ext cx="304800" cy="288925"/>
          </a:xfrm>
        </p:spPr>
        <p:txBody>
          <a:bodyPr/>
          <a:lstStyle/>
          <a:p>
            <a:fld id="{297C7751-A38B-461C-B4EC-BCD819B20F47}" type="slidenum">
              <a:rPr lang="en-US" sz="1800" smtClean="0">
                <a:solidFill>
                  <a:srgbClr val="04617B">
                    <a:shade val="90000"/>
                  </a:srgbClr>
                </a:solidFill>
              </a:rPr>
              <a:pPr/>
              <a:t>22</a:t>
            </a:fld>
            <a:endParaRPr lang="zh-TW" altLang="en-US" sz="1400" dirty="0">
              <a:solidFill>
                <a:srgbClr val="04617B">
                  <a:shade val="90000"/>
                </a:srgbClr>
              </a:solidFill>
            </a:endParaRPr>
          </a:p>
        </p:txBody>
      </p:sp>
      <p:sp>
        <p:nvSpPr>
          <p:cNvPr id="4" name="Footer Placeholder 3"/>
          <p:cNvSpPr>
            <a:spLocks noGrp="1"/>
          </p:cNvSpPr>
          <p:nvPr>
            <p:ph type="ftr" sz="quarter" idx="3"/>
          </p:nvPr>
        </p:nvSpPr>
        <p:spPr/>
        <p:txBody>
          <a:bodyPr/>
          <a:lstStyle/>
          <a:p>
            <a:r>
              <a:rPr dirty="0" smtClean="0">
                <a:latin typeface="PMingLiU"/>
                <a:cs typeface="PMingLiU"/>
              </a:rPr>
              <a:t>區百年慶協調員訓練</a:t>
            </a:r>
            <a:endParaRPr lang="zh-TW" altLang="en-US" dirty="0"/>
          </a:p>
        </p:txBody>
      </p:sp>
    </p:spTree>
    <p:extLst>
      <p:ext uri="{BB962C8B-B14F-4D97-AF65-F5344CB8AC3E}">
        <p14:creationId xmlns:p14="http://schemas.microsoft.com/office/powerpoint/2010/main" val="31799208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pPr algn="ctr"/>
            <a:r>
              <a:rPr lang="en-US" b="1" dirty="0" smtClean="0">
                <a:latin typeface="PMingLiU"/>
                <a:cs typeface="PMingLiU"/>
              </a:rPr>
              <a:t>外在激勵</a:t>
            </a:r>
            <a:endParaRPr lang="zh-TW" b="1" dirty="0"/>
          </a:p>
        </p:txBody>
      </p:sp>
      <p:sp>
        <p:nvSpPr>
          <p:cNvPr id="3" name="Content Placeholder 2"/>
          <p:cNvSpPr>
            <a:spLocks noGrp="1"/>
          </p:cNvSpPr>
          <p:nvPr>
            <p:ph idx="1"/>
          </p:nvPr>
        </p:nvSpPr>
        <p:spPr>
          <a:xfrm>
            <a:off x="2057400" y="4876800"/>
            <a:ext cx="5257800" cy="1143000"/>
          </a:xfrm>
        </p:spPr>
        <p:txBody>
          <a:bodyPr>
            <a:noAutofit/>
          </a:bodyPr>
          <a:lstStyle/>
          <a:p>
            <a:pPr marL="109728" indent="0" algn="ctr">
              <a:buClrTx/>
              <a:buNone/>
            </a:pPr>
            <a:r>
              <a:rPr lang="en-US" sz="3600" dirty="0" smtClean="0">
                <a:latin typeface="PMingLiU"/>
                <a:cs typeface="PMingLiU"/>
              </a:rPr>
              <a:t>已</a:t>
            </a:r>
            <a:r>
              <a:rPr lang="en-US" sz="3600" b="1" dirty="0" smtClean="0">
                <a:latin typeface="PMingLiU"/>
                <a:cs typeface="PMingLiU"/>
              </a:rPr>
              <a:t>定義</a:t>
            </a:r>
            <a:r>
              <a:rPr lang="en-US" sz="3600" dirty="0" smtClean="0">
                <a:latin typeface="PMingLiU"/>
                <a:cs typeface="PMingLiU"/>
              </a:rPr>
              <a:t>成就的路徑時，外在激勵是最有效的。 </a:t>
            </a:r>
            <a:endParaRPr lang="zh-TW" sz="36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1709" y="1981200"/>
            <a:ext cx="3295291" cy="3295291"/>
          </a:xfrm>
          <a:prstGeom prst="rect">
            <a:avLst/>
          </a:prstGeom>
        </p:spPr>
      </p:pic>
      <p:sp>
        <p:nvSpPr>
          <p:cNvPr id="7" name="Slide Number Placeholder 3"/>
          <p:cNvSpPr>
            <a:spLocks noGrp="1"/>
          </p:cNvSpPr>
          <p:nvPr>
            <p:ph type="sldNum" sz="quarter" idx="12"/>
          </p:nvPr>
        </p:nvSpPr>
        <p:spPr>
          <a:xfrm>
            <a:off x="8686800" y="6477000"/>
            <a:ext cx="304800" cy="288925"/>
          </a:xfrm>
        </p:spPr>
        <p:txBody>
          <a:bodyPr/>
          <a:lstStyle/>
          <a:p>
            <a:fld id="{297C7751-A38B-461C-B4EC-BCD819B20F47}" type="slidenum">
              <a:rPr lang="en-US" sz="1800" smtClean="0">
                <a:solidFill>
                  <a:srgbClr val="04617B">
                    <a:shade val="90000"/>
                  </a:srgbClr>
                </a:solidFill>
              </a:rPr>
              <a:pPr/>
              <a:t>23</a:t>
            </a:fld>
            <a:endParaRPr lang="zh-TW" altLang="en-US" sz="1400" dirty="0">
              <a:solidFill>
                <a:srgbClr val="04617B">
                  <a:shade val="90000"/>
                </a:srgbClr>
              </a:solidFill>
            </a:endParaRPr>
          </a:p>
        </p:txBody>
      </p:sp>
      <p:sp>
        <p:nvSpPr>
          <p:cNvPr id="4" name="Footer Placeholder 3"/>
          <p:cNvSpPr>
            <a:spLocks noGrp="1"/>
          </p:cNvSpPr>
          <p:nvPr>
            <p:ph type="ftr" sz="quarter" idx="3"/>
          </p:nvPr>
        </p:nvSpPr>
        <p:spPr/>
        <p:txBody>
          <a:bodyPr/>
          <a:lstStyle/>
          <a:p>
            <a:r>
              <a:rPr dirty="0" smtClean="0">
                <a:latin typeface="PMingLiU"/>
                <a:cs typeface="PMingLiU"/>
              </a:rPr>
              <a:t>區百年慶協調員訓練</a:t>
            </a:r>
            <a:endParaRPr lang="zh-TW" altLang="en-US" dirty="0"/>
          </a:p>
        </p:txBody>
      </p:sp>
    </p:spTree>
    <p:extLst>
      <p:ext uri="{BB962C8B-B14F-4D97-AF65-F5344CB8AC3E}">
        <p14:creationId xmlns:p14="http://schemas.microsoft.com/office/powerpoint/2010/main" val="22819661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344" y="457200"/>
            <a:ext cx="8229600" cy="1066800"/>
          </a:xfrm>
        </p:spPr>
        <p:txBody>
          <a:bodyPr/>
          <a:lstStyle/>
          <a:p>
            <a:pPr algn="ctr"/>
            <a:r>
              <a:rPr lang="en-US" b="1" dirty="0" smtClean="0">
                <a:latin typeface="PMingLiU"/>
                <a:cs typeface="PMingLiU"/>
              </a:rPr>
              <a:t>內在激勵</a:t>
            </a:r>
            <a:endParaRPr lang="zh-TW" b="1" dirty="0"/>
          </a:p>
        </p:txBody>
      </p:sp>
      <p:sp>
        <p:nvSpPr>
          <p:cNvPr id="3" name="Content Placeholder 2"/>
          <p:cNvSpPr>
            <a:spLocks noGrp="1"/>
          </p:cNvSpPr>
          <p:nvPr>
            <p:ph idx="1"/>
          </p:nvPr>
        </p:nvSpPr>
        <p:spPr>
          <a:xfrm>
            <a:off x="462344" y="4572000"/>
            <a:ext cx="8229600" cy="1143000"/>
          </a:xfrm>
        </p:spPr>
        <p:txBody>
          <a:bodyPr>
            <a:noAutofit/>
          </a:bodyPr>
          <a:lstStyle/>
          <a:p>
            <a:pPr marL="109728" indent="0" algn="ctr">
              <a:buClrTx/>
              <a:buNone/>
            </a:pPr>
            <a:r>
              <a:rPr lang="zh-TW" altLang="en-US" sz="3600" dirty="0">
                <a:latin typeface="PMingLiU"/>
                <a:cs typeface="PMingLiU"/>
              </a:rPr>
              <a:t>當</a:t>
            </a:r>
            <a:r>
              <a:rPr lang="en-US" sz="3600" dirty="0" err="1" smtClean="0">
                <a:latin typeface="PMingLiU"/>
                <a:cs typeface="PMingLiU"/>
              </a:rPr>
              <a:t>需要</a:t>
            </a:r>
            <a:r>
              <a:rPr lang="zh-TW" altLang="en-US" sz="3600" b="1" dirty="0" smtClean="0">
                <a:latin typeface="PMingLiU"/>
                <a:cs typeface="PMingLiU"/>
              </a:rPr>
              <a:t>多層面的</a:t>
            </a:r>
            <a:r>
              <a:rPr lang="en-US" sz="3600" b="1" dirty="0" smtClean="0">
                <a:latin typeface="PMingLiU"/>
                <a:cs typeface="PMingLiU"/>
              </a:rPr>
              <a:t>思</a:t>
            </a:r>
            <a:r>
              <a:rPr lang="zh-TW" altLang="en-US" sz="3600" b="1" dirty="0" smtClean="0">
                <a:latin typeface="PMingLiU"/>
                <a:cs typeface="PMingLiU"/>
              </a:rPr>
              <a:t>考才能</a:t>
            </a:r>
            <a:r>
              <a:rPr lang="en-US" sz="3600" b="1" dirty="0" err="1" smtClean="0">
                <a:latin typeface="PMingLiU"/>
                <a:cs typeface="PMingLiU"/>
              </a:rPr>
              <a:t>解決問題</a:t>
            </a:r>
            <a:r>
              <a:rPr lang="zh-TW" altLang="en-US" sz="3600" b="1" dirty="0">
                <a:latin typeface="PMingLiU"/>
                <a:cs typeface="PMingLiU"/>
              </a:rPr>
              <a:t>而</a:t>
            </a:r>
            <a:r>
              <a:rPr lang="zh-TW" altLang="en-US" sz="3600" b="1" dirty="0" smtClean="0">
                <a:latin typeface="PMingLiU"/>
                <a:cs typeface="PMingLiU"/>
              </a:rPr>
              <a:t>達成目標</a:t>
            </a:r>
            <a:r>
              <a:rPr lang="en-US" sz="3600" dirty="0" err="1" smtClean="0">
                <a:latin typeface="PMingLiU"/>
                <a:cs typeface="PMingLiU"/>
              </a:rPr>
              <a:t>時</a:t>
            </a:r>
            <a:r>
              <a:rPr lang="en-US" sz="3600" dirty="0" err="1" smtClean="0">
                <a:latin typeface="PMingLiU"/>
                <a:cs typeface="PMingLiU"/>
              </a:rPr>
              <a:t>，內在激勵最為有效</a:t>
            </a:r>
            <a:r>
              <a:rPr lang="en-US" sz="3600" dirty="0" smtClean="0">
                <a:latin typeface="PMingLiU"/>
                <a:cs typeface="PMingLiU"/>
              </a:rPr>
              <a:t>。</a:t>
            </a:r>
            <a:r>
              <a:rPr dirty="0" smtClean="0">
                <a:latin typeface="PMingLiU"/>
                <a:cs typeface="PMingLiU"/>
              </a:rPr>
              <a:t> </a:t>
            </a:r>
            <a:endParaRPr lang="zh-TW" sz="3600" dirty="0"/>
          </a:p>
        </p:txBody>
      </p:sp>
      <p:pic>
        <p:nvPicPr>
          <p:cNvPr id="6" name="Picture 3" descr="C:\Users\lklaban\AppData\Local\Microsoft\Windows\Temporary Internet Files\Content.IE5\6K9ZGMP2\a_to_b_line_the_long_way_400_clr_1491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752600"/>
            <a:ext cx="4887089" cy="28956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3"/>
          <p:cNvSpPr>
            <a:spLocks noGrp="1"/>
          </p:cNvSpPr>
          <p:nvPr>
            <p:ph type="sldNum" sz="quarter" idx="12"/>
          </p:nvPr>
        </p:nvSpPr>
        <p:spPr>
          <a:xfrm>
            <a:off x="8686800" y="6477000"/>
            <a:ext cx="304800" cy="288925"/>
          </a:xfrm>
        </p:spPr>
        <p:txBody>
          <a:bodyPr/>
          <a:lstStyle/>
          <a:p>
            <a:fld id="{297C7751-A38B-461C-B4EC-BCD819B20F47}" type="slidenum">
              <a:rPr lang="en-US" sz="1800" smtClean="0">
                <a:solidFill>
                  <a:srgbClr val="04617B">
                    <a:shade val="90000"/>
                  </a:srgbClr>
                </a:solidFill>
              </a:rPr>
              <a:pPr/>
              <a:t>24</a:t>
            </a:fld>
            <a:endParaRPr lang="zh-TW" altLang="en-US" sz="1400" dirty="0">
              <a:solidFill>
                <a:srgbClr val="04617B">
                  <a:shade val="90000"/>
                </a:srgbClr>
              </a:solidFill>
            </a:endParaRPr>
          </a:p>
        </p:txBody>
      </p:sp>
      <p:sp>
        <p:nvSpPr>
          <p:cNvPr id="4" name="Footer Placeholder 3"/>
          <p:cNvSpPr>
            <a:spLocks noGrp="1"/>
          </p:cNvSpPr>
          <p:nvPr>
            <p:ph type="ftr" sz="quarter" idx="3"/>
          </p:nvPr>
        </p:nvSpPr>
        <p:spPr/>
        <p:txBody>
          <a:bodyPr/>
          <a:lstStyle/>
          <a:p>
            <a:r>
              <a:rPr dirty="0" smtClean="0">
                <a:latin typeface="PMingLiU"/>
                <a:cs typeface="PMingLiU"/>
              </a:rPr>
              <a:t>區百年慶協調員訓練</a:t>
            </a:r>
            <a:endParaRPr lang="zh-TW" altLang="en-US" dirty="0"/>
          </a:p>
        </p:txBody>
      </p:sp>
    </p:spTree>
    <p:extLst>
      <p:ext uri="{BB962C8B-B14F-4D97-AF65-F5344CB8AC3E}">
        <p14:creationId xmlns:p14="http://schemas.microsoft.com/office/powerpoint/2010/main" val="13740836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3400" y="685800"/>
            <a:ext cx="8229600" cy="685800"/>
          </a:xfrm>
        </p:spPr>
        <p:txBody>
          <a:bodyPr>
            <a:normAutofit fontScale="90000"/>
          </a:bodyPr>
          <a:lstStyle/>
          <a:p>
            <a:pPr algn="ctr"/>
            <a:r>
              <a:rPr lang="zh-TW" altLang="en-US" b="1" dirty="0">
                <a:latin typeface="PMingLiU"/>
                <a:cs typeface="PMingLiU"/>
              </a:rPr>
              <a:t>產生內在激勵效果的</a:t>
            </a:r>
            <a:r>
              <a:rPr lang="en-US" altLang="zh-TW" b="1" dirty="0" err="1" smtClean="0">
                <a:latin typeface="PMingLiU"/>
                <a:cs typeface="PMingLiU"/>
              </a:rPr>
              <a:t>要件</a:t>
            </a:r>
            <a:endParaRPr lang="zh-TW" altLang="en-US" dirty="0"/>
          </a:p>
        </p:txBody>
      </p:sp>
      <p:sp>
        <p:nvSpPr>
          <p:cNvPr id="4" name="投影片編號版面配置區 3"/>
          <p:cNvSpPr>
            <a:spLocks noGrp="1"/>
          </p:cNvSpPr>
          <p:nvPr>
            <p:ph type="sldNum" sz="quarter" idx="12"/>
          </p:nvPr>
        </p:nvSpPr>
        <p:spPr/>
        <p:txBody>
          <a:bodyPr/>
          <a:lstStyle/>
          <a:p>
            <a:fld id="{297C7751-A38B-461C-B4EC-BCD819B20F47}" type="slidenum">
              <a:rPr lang="en-US" smtClean="0">
                <a:solidFill>
                  <a:srgbClr val="04617B">
                    <a:shade val="90000"/>
                  </a:srgbClr>
                </a:solidFill>
              </a:rPr>
              <a:pPr/>
              <a:t>25</a:t>
            </a:fld>
            <a:endParaRPr lang="en-US" dirty="0">
              <a:solidFill>
                <a:srgbClr val="04617B">
                  <a:shade val="90000"/>
                </a:srgbClr>
              </a:solidFill>
            </a:endParaRPr>
          </a:p>
        </p:txBody>
      </p:sp>
      <p:sp>
        <p:nvSpPr>
          <p:cNvPr id="5" name="頁尾版面配置區 4"/>
          <p:cNvSpPr>
            <a:spLocks noGrp="1"/>
          </p:cNvSpPr>
          <p:nvPr>
            <p:ph type="ftr" sz="quarter" idx="3"/>
          </p:nvPr>
        </p:nvSpPr>
        <p:spPr/>
        <p:txBody>
          <a:bodyPr/>
          <a:lstStyle/>
          <a:p>
            <a:r>
              <a:rPr lang="en-US" smtClean="0"/>
              <a:t>District Centennial Coordinator Training</a:t>
            </a:r>
            <a:endParaRPr lang="en-US" dirty="0"/>
          </a:p>
        </p:txBody>
      </p:sp>
      <p:sp>
        <p:nvSpPr>
          <p:cNvPr id="6" name="Rectangle 8"/>
          <p:cNvSpPr/>
          <p:nvPr/>
        </p:nvSpPr>
        <p:spPr>
          <a:xfrm>
            <a:off x="1063815" y="2205064"/>
            <a:ext cx="1752600" cy="1183436"/>
          </a:xfrm>
          <a:prstGeom prst="rect">
            <a:avLst/>
          </a:prstGeom>
          <a:solidFill>
            <a:srgbClr val="004E95"/>
          </a:solidFill>
          <a:ln>
            <a:solidFill>
              <a:srgbClr val="004E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schemeClr val="bg1"/>
                </a:solidFill>
                <a:latin typeface="PMingLiU"/>
                <a:cs typeface="PMingLiU"/>
              </a:rPr>
              <a:t>主動積極</a:t>
            </a:r>
            <a:endParaRPr lang="zh-TW" b="1" dirty="0">
              <a:solidFill>
                <a:schemeClr val="bg1"/>
              </a:solidFill>
            </a:endParaRPr>
          </a:p>
        </p:txBody>
      </p:sp>
      <p:sp>
        <p:nvSpPr>
          <p:cNvPr id="7" name="Up-Down Arrow 11"/>
          <p:cNvSpPr/>
          <p:nvPr/>
        </p:nvSpPr>
        <p:spPr>
          <a:xfrm rot="5400000" flipH="1">
            <a:off x="3045203" y="2377681"/>
            <a:ext cx="394479" cy="838200"/>
          </a:xfrm>
          <a:prstGeom prst="upDownArrow">
            <a:avLst/>
          </a:prstGeom>
          <a:solidFill>
            <a:srgbClr val="004E95"/>
          </a:solidFill>
          <a:ln>
            <a:solidFill>
              <a:srgbClr val="004E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9"/>
          <p:cNvSpPr/>
          <p:nvPr/>
        </p:nvSpPr>
        <p:spPr>
          <a:xfrm>
            <a:off x="3695700" y="2205064"/>
            <a:ext cx="1752600" cy="1183436"/>
          </a:xfrm>
          <a:prstGeom prst="rect">
            <a:avLst/>
          </a:prstGeom>
          <a:solidFill>
            <a:srgbClr val="004E95"/>
          </a:solidFill>
          <a:ln>
            <a:solidFill>
              <a:srgbClr val="004E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schemeClr val="bg1"/>
                </a:solidFill>
                <a:latin typeface="PMingLiU"/>
                <a:cs typeface="PMingLiU"/>
              </a:rPr>
              <a:t>渴求</a:t>
            </a:r>
            <a:r>
              <a:rPr lang="en-US" sz="2400" b="1" dirty="0" smtClean="0">
                <a:solidFill>
                  <a:schemeClr val="bg1"/>
                </a:solidFill>
                <a:latin typeface="PMingLiU"/>
                <a:cs typeface="PMingLiU"/>
              </a:rPr>
              <a:t>精</a:t>
            </a:r>
            <a:r>
              <a:rPr lang="zh-TW" altLang="en-US" sz="2400" b="1" dirty="0" smtClean="0">
                <a:solidFill>
                  <a:schemeClr val="bg1"/>
                </a:solidFill>
                <a:latin typeface="PMingLiU"/>
                <a:cs typeface="PMingLiU"/>
              </a:rPr>
              <a:t>進</a:t>
            </a:r>
            <a:endParaRPr lang="zh-TW" b="1" dirty="0">
              <a:solidFill>
                <a:schemeClr val="bg1"/>
              </a:solidFill>
            </a:endParaRPr>
          </a:p>
        </p:txBody>
      </p:sp>
      <p:sp>
        <p:nvSpPr>
          <p:cNvPr id="9" name="Rectangle 10"/>
          <p:cNvSpPr/>
          <p:nvPr/>
        </p:nvSpPr>
        <p:spPr>
          <a:xfrm>
            <a:off x="6286500" y="2205062"/>
            <a:ext cx="1676400" cy="1183436"/>
          </a:xfrm>
          <a:prstGeom prst="rect">
            <a:avLst/>
          </a:prstGeom>
          <a:solidFill>
            <a:srgbClr val="004E95"/>
          </a:solidFill>
          <a:ln>
            <a:solidFill>
              <a:srgbClr val="004E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schemeClr val="bg1"/>
                </a:solidFill>
                <a:latin typeface="PMingLiU"/>
                <a:cs typeface="PMingLiU"/>
              </a:rPr>
              <a:t>理解</a:t>
            </a:r>
            <a:r>
              <a:rPr lang="en-US" sz="2400" b="1" dirty="0" smtClean="0">
                <a:solidFill>
                  <a:schemeClr val="bg1"/>
                </a:solidFill>
                <a:latin typeface="PMingLiU"/>
                <a:cs typeface="PMingLiU"/>
              </a:rPr>
              <a:t>目</a:t>
            </a:r>
            <a:r>
              <a:rPr lang="zh-TW" altLang="en-US" sz="2400" b="1" dirty="0" smtClean="0">
                <a:solidFill>
                  <a:schemeClr val="bg1"/>
                </a:solidFill>
                <a:latin typeface="PMingLiU"/>
                <a:cs typeface="PMingLiU"/>
              </a:rPr>
              <a:t>標</a:t>
            </a:r>
            <a:endParaRPr lang="zh-TW" b="1" dirty="0">
              <a:solidFill>
                <a:schemeClr val="bg1"/>
              </a:solidFill>
            </a:endParaRPr>
          </a:p>
        </p:txBody>
      </p:sp>
      <p:sp>
        <p:nvSpPr>
          <p:cNvPr id="10" name="Up-Down Arrow 12"/>
          <p:cNvSpPr/>
          <p:nvPr/>
        </p:nvSpPr>
        <p:spPr>
          <a:xfrm rot="5400000" flipH="1">
            <a:off x="5670160" y="2377680"/>
            <a:ext cx="394479" cy="838200"/>
          </a:xfrm>
          <a:prstGeom prst="upDownArrow">
            <a:avLst/>
          </a:prstGeom>
          <a:solidFill>
            <a:srgbClr val="004E95"/>
          </a:solidFill>
          <a:ln>
            <a:solidFill>
              <a:srgbClr val="004E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Bracket 15"/>
          <p:cNvSpPr/>
          <p:nvPr/>
        </p:nvSpPr>
        <p:spPr>
          <a:xfrm rot="16200000">
            <a:off x="4154639" y="-386795"/>
            <a:ext cx="705970" cy="7467600"/>
          </a:xfrm>
          <a:prstGeom prst="leftBracket">
            <a:avLst/>
          </a:prstGeom>
          <a:noFill/>
          <a:ln w="57150">
            <a:solidFill>
              <a:srgbClr val="004E9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Down Arrow 16"/>
          <p:cNvSpPr/>
          <p:nvPr/>
        </p:nvSpPr>
        <p:spPr>
          <a:xfrm>
            <a:off x="4242955" y="3706918"/>
            <a:ext cx="685800" cy="1265060"/>
          </a:xfrm>
          <a:prstGeom prst="downArrow">
            <a:avLst/>
          </a:prstGeom>
          <a:solidFill>
            <a:srgbClr val="004E95"/>
          </a:solidFill>
          <a:ln>
            <a:solidFill>
              <a:srgbClr val="004E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4"/>
          <p:cNvSpPr/>
          <p:nvPr/>
        </p:nvSpPr>
        <p:spPr>
          <a:xfrm>
            <a:off x="1570700" y="4971978"/>
            <a:ext cx="6030310" cy="1262331"/>
          </a:xfrm>
          <a:prstGeom prst="rect">
            <a:avLst/>
          </a:prstGeom>
          <a:solidFill>
            <a:srgbClr val="004E95"/>
          </a:solidFill>
          <a:ln>
            <a:solidFill>
              <a:srgbClr val="004E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PMingLiU"/>
                <a:cs typeface="PMingLiU"/>
              </a:rPr>
              <a:t>內在激勵</a:t>
            </a:r>
            <a:endParaRPr lang="zh-TW" sz="3200" b="1" dirty="0"/>
          </a:p>
        </p:txBody>
      </p:sp>
    </p:spTree>
    <p:extLst>
      <p:ext uri="{BB962C8B-B14F-4D97-AF65-F5344CB8AC3E}">
        <p14:creationId xmlns:p14="http://schemas.microsoft.com/office/powerpoint/2010/main" val="264846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297C7751-A38B-461C-B4EC-BCD819B20F47}" type="slidenum">
              <a:rPr lang="en-US" smtClean="0">
                <a:solidFill>
                  <a:srgbClr val="04617B">
                    <a:shade val="90000"/>
                  </a:srgbClr>
                </a:solidFill>
              </a:rPr>
              <a:pPr/>
              <a:t>26</a:t>
            </a:fld>
            <a:endParaRPr lang="en-US" dirty="0">
              <a:solidFill>
                <a:srgbClr val="04617B">
                  <a:shade val="90000"/>
                </a:srgbClr>
              </a:solidFill>
            </a:endParaRPr>
          </a:p>
        </p:txBody>
      </p:sp>
      <p:sp>
        <p:nvSpPr>
          <p:cNvPr id="5" name="頁尾版面配置區 4"/>
          <p:cNvSpPr>
            <a:spLocks noGrp="1"/>
          </p:cNvSpPr>
          <p:nvPr>
            <p:ph type="ftr" sz="quarter" idx="3"/>
          </p:nvPr>
        </p:nvSpPr>
        <p:spPr/>
        <p:txBody>
          <a:bodyPr/>
          <a:lstStyle/>
          <a:p>
            <a:r>
              <a:rPr lang="en-US" smtClean="0"/>
              <a:t>District Centennial Coordinator Training</a:t>
            </a:r>
            <a:endParaRPr lang="en-US" dirty="0"/>
          </a:p>
        </p:txBody>
      </p:sp>
      <p:sp>
        <p:nvSpPr>
          <p:cNvPr id="7" name="Title 3"/>
          <p:cNvSpPr txBox="1">
            <a:spLocks/>
          </p:cNvSpPr>
          <p:nvPr/>
        </p:nvSpPr>
        <p:spPr>
          <a:xfrm>
            <a:off x="685800" y="2514600"/>
            <a:ext cx="7772400" cy="1470025"/>
          </a:xfrm>
          <a:prstGeom prst="rect">
            <a:avLst/>
          </a:prstGeom>
        </p:spPr>
        <p:txBody>
          <a:bodyPr vert="horz" lIns="0" rIns="0" bIns="0" anchor="b">
            <a:normAutofit fontScale="97500"/>
          </a:bodyPr>
          <a:lstStyle>
            <a:lvl1pPr algn="ctr" rtl="0" eaLnBrk="1" latinLnBrk="0" hangingPunct="1">
              <a:spcBef>
                <a:spcPct val="0"/>
              </a:spcBef>
              <a:buNone/>
              <a:defRPr kumimoji="0" sz="4800" b="1" kern="1200">
                <a:ln>
                  <a:noFill/>
                </a:ln>
                <a:solidFill>
                  <a:srgbClr val="004E95"/>
                </a:solidFill>
                <a:effectLst/>
                <a:latin typeface="+mj-lt"/>
                <a:ea typeface="+mj-ea"/>
                <a:cs typeface="+mj-cs"/>
              </a:defRPr>
            </a:lvl1pPr>
          </a:lstStyle>
          <a:p>
            <a:r>
              <a:rPr lang="zh-TW" altLang="en-US" sz="5400" dirty="0" smtClean="0">
                <a:effectLst>
                  <a:outerShdw blurRad="38100" dist="25400" dir="5400000" algn="tl" rotWithShape="0">
                    <a:srgbClr val="000000">
                      <a:alpha val="43000"/>
                    </a:srgbClr>
                  </a:outerShdw>
                </a:effectLst>
                <a:latin typeface="PMingLiU"/>
                <a:cs typeface="PMingLiU"/>
              </a:rPr>
              <a:t>請</a:t>
            </a:r>
            <a:r>
              <a:rPr lang="zh-TW" altLang="en-US" sz="5400" dirty="0">
                <a:effectLst>
                  <a:outerShdw blurRad="38100" dist="25400" dir="5400000" algn="tl" rotWithShape="0">
                    <a:srgbClr val="000000">
                      <a:alpha val="43000"/>
                    </a:srgbClr>
                  </a:outerShdw>
                </a:effectLst>
                <a:latin typeface="PMingLiU"/>
                <a:cs typeface="PMingLiU"/>
              </a:rPr>
              <a:t>分會制訂計劃採取</a:t>
            </a:r>
            <a:r>
              <a:rPr lang="zh-TW" altLang="en-US" sz="5400" dirty="0" smtClean="0">
                <a:effectLst>
                  <a:outerShdw blurRad="38100" dist="25400" dir="5400000" algn="tl" rotWithShape="0">
                    <a:srgbClr val="000000">
                      <a:alpha val="43000"/>
                    </a:srgbClr>
                  </a:outerShdw>
                </a:effectLst>
                <a:latin typeface="PMingLiU"/>
                <a:cs typeface="PMingLiU"/>
              </a:rPr>
              <a:t>行動</a:t>
            </a:r>
            <a:endParaRPr lang="zh-TW" altLang="en-US" sz="5400" dirty="0">
              <a:effectLst>
                <a:outerShdw blurRad="38100" dist="25400" dir="5400000" algn="tl" rotWithShape="0">
                  <a:srgbClr val="000000">
                    <a:alpha val="43000"/>
                  </a:srgbClr>
                </a:outerShdw>
              </a:effectLst>
              <a:latin typeface="PMingLiU"/>
              <a:cs typeface="PMingLiU"/>
            </a:endParaRPr>
          </a:p>
        </p:txBody>
      </p:sp>
    </p:spTree>
    <p:extLst>
      <p:ext uri="{BB962C8B-B14F-4D97-AF65-F5344CB8AC3E}">
        <p14:creationId xmlns:p14="http://schemas.microsoft.com/office/powerpoint/2010/main" val="19596667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dirty="0" smtClean="0">
                <a:latin typeface="PMingLiU"/>
                <a:cs typeface="PMingLiU"/>
              </a:rPr>
              <a:t>SMART的目標</a:t>
            </a:r>
            <a:endParaRPr lang="zh-TW" dirty="0"/>
          </a:p>
        </p:txBody>
      </p:sp>
      <p:sp>
        <p:nvSpPr>
          <p:cNvPr id="3" name="Content Placeholder 2"/>
          <p:cNvSpPr>
            <a:spLocks noGrp="1"/>
          </p:cNvSpPr>
          <p:nvPr>
            <p:ph idx="1"/>
          </p:nvPr>
        </p:nvSpPr>
        <p:spPr>
          <a:xfrm>
            <a:off x="4648200" y="2240280"/>
            <a:ext cx="4343400" cy="4389120"/>
          </a:xfrm>
        </p:spPr>
        <p:txBody>
          <a:bodyPr>
            <a:normAutofit/>
          </a:bodyPr>
          <a:lstStyle/>
          <a:p>
            <a:r>
              <a:rPr lang="en-US" dirty="0" err="1" smtClean="0">
                <a:latin typeface="PMingLiU"/>
                <a:cs typeface="PMingLiU"/>
              </a:rPr>
              <a:t>具體的</a:t>
            </a:r>
            <a:r>
              <a:rPr lang="zh-TW" altLang="en-US" dirty="0" smtClean="0">
                <a:latin typeface="PMingLiU"/>
                <a:cs typeface="PMingLiU"/>
              </a:rPr>
              <a:t> </a:t>
            </a:r>
            <a:r>
              <a:rPr lang="en-US" dirty="0" smtClean="0">
                <a:latin typeface="PMingLiU"/>
                <a:cs typeface="PMingLiU"/>
              </a:rPr>
              <a:t>Specific</a:t>
            </a:r>
            <a:endParaRPr lang="en-US" dirty="0" smtClean="0">
              <a:latin typeface="PMingLiU"/>
              <a:cs typeface="PMingLiU"/>
            </a:endParaRPr>
          </a:p>
          <a:p>
            <a:r>
              <a:rPr lang="en-US" dirty="0" err="1" smtClean="0">
                <a:latin typeface="PMingLiU"/>
                <a:cs typeface="PMingLiU"/>
              </a:rPr>
              <a:t>可衡量的</a:t>
            </a:r>
            <a:r>
              <a:rPr lang="zh-TW" altLang="en-US" dirty="0" smtClean="0">
                <a:latin typeface="PMingLiU"/>
                <a:cs typeface="PMingLiU"/>
              </a:rPr>
              <a:t> </a:t>
            </a:r>
            <a:r>
              <a:rPr lang="en-US" dirty="0" smtClean="0">
                <a:latin typeface="PMingLiU"/>
                <a:cs typeface="PMingLiU"/>
              </a:rPr>
              <a:t>Measurable</a:t>
            </a:r>
            <a:endParaRPr lang="en-US" dirty="0" smtClean="0">
              <a:latin typeface="PMingLiU"/>
              <a:cs typeface="PMingLiU"/>
            </a:endParaRPr>
          </a:p>
          <a:p>
            <a:r>
              <a:rPr lang="en-US" dirty="0" err="1" smtClean="0">
                <a:latin typeface="PMingLiU"/>
                <a:cs typeface="PMingLiU"/>
              </a:rPr>
              <a:t>可行的</a:t>
            </a:r>
            <a:r>
              <a:rPr lang="zh-TW" altLang="en-US" dirty="0" smtClean="0">
                <a:latin typeface="PMingLiU"/>
                <a:cs typeface="PMingLiU"/>
              </a:rPr>
              <a:t> </a:t>
            </a:r>
            <a:r>
              <a:rPr lang="en-US" dirty="0" smtClean="0">
                <a:latin typeface="PMingLiU"/>
                <a:cs typeface="PMingLiU"/>
              </a:rPr>
              <a:t>Attainable</a:t>
            </a:r>
            <a:endParaRPr lang="en-US" dirty="0" smtClean="0">
              <a:latin typeface="PMingLiU"/>
              <a:cs typeface="PMingLiU"/>
            </a:endParaRPr>
          </a:p>
          <a:p>
            <a:r>
              <a:rPr lang="en-US" dirty="0" err="1" smtClean="0">
                <a:latin typeface="PMingLiU"/>
                <a:cs typeface="PMingLiU"/>
              </a:rPr>
              <a:t>實際的</a:t>
            </a:r>
            <a:r>
              <a:rPr lang="zh-TW" altLang="en-US" dirty="0" smtClean="0">
                <a:latin typeface="PMingLiU"/>
                <a:cs typeface="PMingLiU"/>
              </a:rPr>
              <a:t> </a:t>
            </a:r>
            <a:r>
              <a:rPr lang="en-US" dirty="0" smtClean="0">
                <a:latin typeface="PMingLiU"/>
                <a:cs typeface="PMingLiU"/>
              </a:rPr>
              <a:t>Relevant</a:t>
            </a:r>
            <a:endParaRPr lang="en-US" dirty="0" smtClean="0">
              <a:latin typeface="PMingLiU"/>
              <a:cs typeface="PMingLiU"/>
            </a:endParaRPr>
          </a:p>
          <a:p>
            <a:r>
              <a:rPr lang="en-US" dirty="0" err="1" smtClean="0">
                <a:latin typeface="PMingLiU"/>
                <a:cs typeface="PMingLiU"/>
              </a:rPr>
              <a:t>有時限的</a:t>
            </a:r>
            <a:r>
              <a:rPr lang="zh-TW" altLang="en-US" dirty="0" smtClean="0">
                <a:latin typeface="PMingLiU"/>
                <a:cs typeface="PMingLiU"/>
              </a:rPr>
              <a:t> </a:t>
            </a:r>
            <a:r>
              <a:rPr lang="en-US" dirty="0" smtClean="0">
                <a:latin typeface="PMingLiU"/>
                <a:cs typeface="PMingLiU"/>
              </a:rPr>
              <a:t>Time-based</a:t>
            </a:r>
            <a:endParaRPr lang="zh-TW" dirty="0"/>
          </a:p>
        </p:txBody>
      </p:sp>
      <p:sp>
        <p:nvSpPr>
          <p:cNvPr id="4" name="Slide Number Placeholder 3"/>
          <p:cNvSpPr>
            <a:spLocks noGrp="1"/>
          </p:cNvSpPr>
          <p:nvPr>
            <p:ph type="sldNum" sz="quarter" idx="12"/>
          </p:nvPr>
        </p:nvSpPr>
        <p:spPr/>
        <p:txBody>
          <a:bodyPr/>
          <a:lstStyle/>
          <a:p>
            <a:fld id="{297C7751-A38B-461C-B4EC-BCD819B20F47}" type="slidenum">
              <a:rPr lang="en-US" smtClean="0">
                <a:solidFill>
                  <a:srgbClr val="04617B">
                    <a:shade val="90000"/>
                  </a:srgbClr>
                </a:solidFill>
              </a:rPr>
              <a:pPr/>
              <a:t>27</a:t>
            </a:fld>
            <a:endParaRPr lang="zh-TW" dirty="0">
              <a:solidFill>
                <a:srgbClr val="04617B">
                  <a:shade val="90000"/>
                </a:srgbClr>
              </a:solidFill>
            </a:endParaRPr>
          </a:p>
        </p:txBody>
      </p:sp>
      <p:sp>
        <p:nvSpPr>
          <p:cNvPr id="6" name="Footer Placeholder 21"/>
          <p:cNvSpPr>
            <a:spLocks noGrp="1"/>
          </p:cNvSpPr>
          <p:nvPr>
            <p:ph type="ftr" sz="quarter" idx="3"/>
          </p:nvPr>
        </p:nvSpPr>
        <p:spPr>
          <a:xfrm>
            <a:off x="2895600" y="6402733"/>
            <a:ext cx="3352800" cy="273050"/>
          </a:xfrm>
          <a:prstGeom prst="rect">
            <a:avLst/>
          </a:prstGeom>
        </p:spPr>
        <p:txBody>
          <a:bodyPr vert="horz" lIns="0" tIns="0" rIns="0" bIns="0" anchor="b"/>
          <a:lstStyle>
            <a:lvl1pPr algn="ctr" eaLnBrk="1" latinLnBrk="0" hangingPunct="1">
              <a:defRPr kumimoji="0" sz="1200">
                <a:solidFill>
                  <a:schemeClr val="tx2">
                    <a:shade val="90000"/>
                  </a:schemeClr>
                </a:solidFill>
              </a:defRPr>
            </a:lvl1pPr>
          </a:lstStyle>
          <a:p>
            <a:r>
              <a:rPr lang="en-US" smtClean="0">
                <a:solidFill>
                  <a:srgbClr val="004E95"/>
                </a:solidFill>
                <a:latin typeface="PMingLiU"/>
                <a:cs typeface="PMingLiU"/>
              </a:rPr>
              <a:t>區百年慶協調員訓練</a:t>
            </a:r>
            <a:endParaRPr lang="zh-TW" dirty="0">
              <a:solidFill>
                <a:srgbClr val="004E95"/>
              </a:solidFill>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2209800"/>
            <a:ext cx="3810000" cy="3162300"/>
          </a:xfrm>
          <a:prstGeom prst="rect">
            <a:avLst/>
          </a:prstGeom>
        </p:spPr>
      </p:pic>
    </p:spTree>
    <p:custDataLst>
      <p:tags r:id="rId1"/>
    </p:custDataLst>
    <p:extLst>
      <p:ext uri="{BB962C8B-B14F-4D97-AF65-F5344CB8AC3E}">
        <p14:creationId xmlns:p14="http://schemas.microsoft.com/office/powerpoint/2010/main" val="4209739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297C7751-A38B-461C-B4EC-BCD819B20F47}" type="slidenum">
              <a:rPr lang="en-US" smtClean="0">
                <a:solidFill>
                  <a:srgbClr val="04617B">
                    <a:shade val="90000"/>
                  </a:srgbClr>
                </a:solidFill>
              </a:rPr>
              <a:pPr/>
              <a:t>28</a:t>
            </a:fld>
            <a:endParaRPr lang="en-US" dirty="0">
              <a:solidFill>
                <a:srgbClr val="04617B">
                  <a:shade val="90000"/>
                </a:srgbClr>
              </a:solidFill>
            </a:endParaRPr>
          </a:p>
        </p:txBody>
      </p:sp>
      <p:sp>
        <p:nvSpPr>
          <p:cNvPr id="5" name="頁尾版面配置區 4"/>
          <p:cNvSpPr>
            <a:spLocks noGrp="1"/>
          </p:cNvSpPr>
          <p:nvPr>
            <p:ph type="ftr" sz="quarter" idx="3"/>
          </p:nvPr>
        </p:nvSpPr>
        <p:spPr/>
        <p:txBody>
          <a:bodyPr/>
          <a:lstStyle/>
          <a:p>
            <a:r>
              <a:rPr lang="en-US" smtClean="0"/>
              <a:t>District Centennial Coordinator Training</a:t>
            </a:r>
            <a:endParaRPr lang="en-US" dirty="0"/>
          </a:p>
        </p:txBody>
      </p:sp>
      <p:sp>
        <p:nvSpPr>
          <p:cNvPr id="7" name="Title 3"/>
          <p:cNvSpPr txBox="1">
            <a:spLocks/>
          </p:cNvSpPr>
          <p:nvPr/>
        </p:nvSpPr>
        <p:spPr>
          <a:xfrm>
            <a:off x="685800" y="2514600"/>
            <a:ext cx="7772400" cy="1470025"/>
          </a:xfrm>
          <a:prstGeom prst="rect">
            <a:avLst/>
          </a:prstGeom>
        </p:spPr>
        <p:txBody>
          <a:bodyPr vert="horz" lIns="0" rIns="0" bIns="0" anchor="b">
            <a:normAutofit fontScale="97500"/>
          </a:bodyPr>
          <a:lstStyle>
            <a:lvl1pPr algn="ctr" rtl="0" eaLnBrk="1" latinLnBrk="0" hangingPunct="1">
              <a:spcBef>
                <a:spcPct val="0"/>
              </a:spcBef>
              <a:buNone/>
              <a:defRPr kumimoji="0" sz="4800" b="1" kern="1200">
                <a:ln>
                  <a:noFill/>
                </a:ln>
                <a:solidFill>
                  <a:srgbClr val="004E95"/>
                </a:solidFill>
                <a:effectLst/>
                <a:latin typeface="+mj-lt"/>
                <a:ea typeface="+mj-ea"/>
                <a:cs typeface="+mj-cs"/>
              </a:defRPr>
            </a:lvl1pPr>
          </a:lstStyle>
          <a:p>
            <a:r>
              <a:rPr lang="zh-TW" altLang="en-US" sz="5400" dirty="0" smtClean="0">
                <a:effectLst>
                  <a:outerShdw blurRad="38100" dist="25400" dir="5400000" algn="tl" rotWithShape="0">
                    <a:srgbClr val="000000">
                      <a:alpha val="43000"/>
                    </a:srgbClr>
                  </a:outerShdw>
                </a:effectLst>
                <a:latin typeface="PMingLiU"/>
                <a:cs typeface="PMingLiU"/>
              </a:rPr>
              <a:t>鼓勵協作</a:t>
            </a:r>
            <a:endParaRPr lang="zh-TW" altLang="en-US" sz="5400" dirty="0">
              <a:effectLst>
                <a:outerShdw blurRad="38100" dist="25400" dir="5400000" algn="tl" rotWithShape="0">
                  <a:srgbClr val="000000">
                    <a:alpha val="43000"/>
                  </a:srgbClr>
                </a:outerShdw>
              </a:effectLst>
              <a:latin typeface="PMingLiU"/>
              <a:cs typeface="PMingLiU"/>
            </a:endParaRPr>
          </a:p>
        </p:txBody>
      </p:sp>
    </p:spTree>
    <p:extLst>
      <p:ext uri="{BB962C8B-B14F-4D97-AF65-F5344CB8AC3E}">
        <p14:creationId xmlns:p14="http://schemas.microsoft.com/office/powerpoint/2010/main" val="21812714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marL="114300" indent="0" algn="ctr"/>
            <a:r>
              <a:rPr lang="en-US" sz="6000" dirty="0">
                <a:latin typeface="PMingLiU"/>
                <a:cs typeface="PMingLiU"/>
              </a:rPr>
              <a:t>協作：</a:t>
            </a:r>
          </a:p>
        </p:txBody>
      </p:sp>
      <p:sp>
        <p:nvSpPr>
          <p:cNvPr id="3" name="Content Placeholder 2"/>
          <p:cNvSpPr>
            <a:spLocks noGrp="1"/>
          </p:cNvSpPr>
          <p:nvPr>
            <p:ph idx="1"/>
          </p:nvPr>
        </p:nvSpPr>
        <p:spPr>
          <a:xfrm>
            <a:off x="457200" y="1905000"/>
            <a:ext cx="8229600" cy="4114800"/>
          </a:xfrm>
        </p:spPr>
        <p:txBody>
          <a:bodyPr/>
          <a:lstStyle/>
          <a:p>
            <a:pPr marL="114300" indent="0" algn="ctr">
              <a:buNone/>
            </a:pPr>
            <a:r>
              <a:rPr lang="en-US" sz="4800" dirty="0" err="1" smtClean="0">
                <a:latin typeface="PMingLiU"/>
                <a:cs typeface="PMingLiU"/>
              </a:rPr>
              <a:t>與另一個人或一群人工作</a:t>
            </a:r>
            <a:r>
              <a:rPr lang="zh-TW" altLang="en-US" sz="4800" dirty="0" smtClean="0">
                <a:latin typeface="PMingLiU"/>
                <a:cs typeface="PMingLiU"/>
              </a:rPr>
              <a:t>共同</a:t>
            </a:r>
            <a:r>
              <a:rPr lang="zh-TW" altLang="en-US" sz="4800" dirty="0" smtClean="0">
                <a:latin typeface="PMingLiU"/>
                <a:cs typeface="PMingLiU"/>
              </a:rPr>
              <a:t>為實現目標而努力</a:t>
            </a:r>
            <a:endParaRPr lang="en-US" sz="4800" dirty="0">
              <a:latin typeface="PMingLiU"/>
              <a:cs typeface="PMingLiU"/>
            </a:endParaRPr>
          </a:p>
        </p:txBody>
      </p:sp>
      <p:sp>
        <p:nvSpPr>
          <p:cNvPr id="5" name="Slide Number Placeholder 4"/>
          <p:cNvSpPr>
            <a:spLocks noGrp="1"/>
          </p:cNvSpPr>
          <p:nvPr>
            <p:ph type="sldNum" sz="quarter" idx="12"/>
          </p:nvPr>
        </p:nvSpPr>
        <p:spPr/>
        <p:txBody>
          <a:bodyPr/>
          <a:lstStyle/>
          <a:p>
            <a:fld id="{D5BE201F-A082-44FB-9EE9-A2459C2A7A34}" type="slidenum">
              <a:rPr lang="en-US" smtClean="0"/>
              <a:t>29</a:t>
            </a:fld>
            <a:endParaRPr lang="zh-TW"/>
          </a:p>
        </p:txBody>
      </p:sp>
      <p:sp>
        <p:nvSpPr>
          <p:cNvPr id="2" name="Footer Placeholder 1"/>
          <p:cNvSpPr>
            <a:spLocks noGrp="1"/>
          </p:cNvSpPr>
          <p:nvPr>
            <p:ph type="ftr" sz="quarter" idx="3"/>
          </p:nvPr>
        </p:nvSpPr>
        <p:spPr/>
        <p:txBody>
          <a:bodyPr/>
          <a:lstStyle/>
          <a:p>
            <a:r>
              <a:rPr dirty="0" smtClean="0">
                <a:latin typeface="PMingLiU"/>
                <a:cs typeface="PMingLiU"/>
              </a:rPr>
              <a:t>區百年慶協調員訓練</a:t>
            </a:r>
            <a:endParaRPr lang="zh-TW" dirty="0"/>
          </a:p>
        </p:txBody>
      </p:sp>
      <p:pic>
        <p:nvPicPr>
          <p:cNvPr id="1028" name="Picture 4" descr="collaboration.png"/>
          <p:cNvPicPr>
            <a:picLocks noChangeAspect="1" noChangeArrowheads="1"/>
          </p:cNvPicPr>
          <p:nvPr/>
        </p:nvPicPr>
        <p:blipFill rotWithShape="1">
          <a:blip r:embed="rId4">
            <a:extLst>
              <a:ext uri="{28A0092B-C50C-407E-A947-70E740481C1C}">
                <a14:useLocalDpi xmlns:a14="http://schemas.microsoft.com/office/drawing/2010/main" val="0"/>
              </a:ext>
            </a:extLst>
          </a:blip>
          <a:srcRect t="15336" b="14997"/>
          <a:stretch/>
        </p:blipFill>
        <p:spPr bwMode="auto">
          <a:xfrm>
            <a:off x="3141453" y="4324277"/>
            <a:ext cx="2878347" cy="200523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5624641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smtClean="0">
                <a:latin typeface="PMingLiU"/>
                <a:cs typeface="PMingLiU"/>
              </a:rPr>
              <a:t>協同工作</a:t>
            </a:r>
            <a:endParaRPr lang="zh-TW" dirty="0"/>
          </a:p>
        </p:txBody>
      </p:sp>
      <p:sp>
        <p:nvSpPr>
          <p:cNvPr id="3" name="Content Placeholder 2"/>
          <p:cNvSpPr>
            <a:spLocks noGrp="1"/>
          </p:cNvSpPr>
          <p:nvPr>
            <p:ph idx="1"/>
          </p:nvPr>
        </p:nvSpPr>
        <p:spPr/>
        <p:txBody>
          <a:bodyPr/>
          <a:lstStyle/>
          <a:p>
            <a:r>
              <a:rPr dirty="0" smtClean="0">
                <a:latin typeface="PMingLiU"/>
                <a:cs typeface="PMingLiU"/>
              </a:rPr>
              <a:t>分享構思</a:t>
            </a:r>
          </a:p>
          <a:p>
            <a:r>
              <a:rPr dirty="0" smtClean="0">
                <a:latin typeface="PMingLiU"/>
                <a:cs typeface="PMingLiU"/>
              </a:rPr>
              <a:t>給予回饋和支持</a:t>
            </a:r>
          </a:p>
          <a:p>
            <a:r>
              <a:rPr dirty="0" smtClean="0">
                <a:latin typeface="PMingLiU"/>
                <a:cs typeface="PMingLiU"/>
              </a:rPr>
              <a:t>一起解決問題</a:t>
            </a:r>
          </a:p>
          <a:p>
            <a:r>
              <a:rPr dirty="0" smtClean="0">
                <a:latin typeface="PMingLiU"/>
                <a:cs typeface="PMingLiU"/>
              </a:rPr>
              <a:t>分享決策責任</a:t>
            </a:r>
            <a:endParaRPr lang="zh-TW" dirty="0"/>
          </a:p>
        </p:txBody>
      </p:sp>
      <p:pic>
        <p:nvPicPr>
          <p:cNvPr id="2050" name="Picture 2" descr="共同作業框架"/>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0300" y="4800600"/>
            <a:ext cx="2628900" cy="178488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D5BE201F-A082-44FB-9EE9-A2459C2A7A34}" type="slidenum">
              <a:rPr lang="en-US" smtClean="0"/>
              <a:t>30</a:t>
            </a:fld>
            <a:endParaRPr lang="zh-TW"/>
          </a:p>
        </p:txBody>
      </p:sp>
      <p:sp>
        <p:nvSpPr>
          <p:cNvPr id="4" name="Footer Placeholder 3"/>
          <p:cNvSpPr>
            <a:spLocks noGrp="1"/>
          </p:cNvSpPr>
          <p:nvPr>
            <p:ph type="ftr" sz="quarter" idx="3"/>
          </p:nvPr>
        </p:nvSpPr>
        <p:spPr/>
        <p:txBody>
          <a:bodyPr/>
          <a:lstStyle/>
          <a:p>
            <a:r>
              <a:rPr dirty="0" smtClean="0">
                <a:latin typeface="PMingLiU"/>
                <a:cs typeface="PMingLiU"/>
              </a:rPr>
              <a:t>區百年慶協調員訓練</a:t>
            </a:r>
            <a:endParaRPr lang="zh-TW" dirty="0"/>
          </a:p>
        </p:txBody>
      </p:sp>
    </p:spTree>
    <p:custDataLst>
      <p:tags r:id="rId1"/>
    </p:custDataLst>
    <p:extLst>
      <p:ext uri="{BB962C8B-B14F-4D97-AF65-F5344CB8AC3E}">
        <p14:creationId xmlns:p14="http://schemas.microsoft.com/office/powerpoint/2010/main" val="999368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smtClean="0">
                <a:latin typeface="PMingLiU"/>
                <a:cs typeface="PMingLiU"/>
              </a:rPr>
              <a:t>成功的協作者:</a:t>
            </a:r>
            <a:endParaRPr lang="zh-TW" dirty="0"/>
          </a:p>
        </p:txBody>
      </p:sp>
      <p:sp>
        <p:nvSpPr>
          <p:cNvPr id="3" name="Content Placeholder 2"/>
          <p:cNvSpPr>
            <a:spLocks noGrp="1"/>
          </p:cNvSpPr>
          <p:nvPr>
            <p:ph idx="1"/>
          </p:nvPr>
        </p:nvSpPr>
        <p:spPr/>
        <p:txBody>
          <a:bodyPr>
            <a:normAutofit/>
          </a:bodyPr>
          <a:lstStyle/>
          <a:p>
            <a:pPr fontAlgn="base"/>
            <a:r>
              <a:rPr dirty="0" smtClean="0">
                <a:latin typeface="PMingLiU"/>
                <a:cs typeface="PMingLiU"/>
              </a:rPr>
              <a:t>參與對話</a:t>
            </a:r>
          </a:p>
          <a:p>
            <a:pPr fontAlgn="base"/>
            <a:r>
              <a:rPr dirty="0" err="1" smtClean="0">
                <a:latin typeface="PMingLiU"/>
                <a:cs typeface="PMingLiU"/>
              </a:rPr>
              <a:t>激發創造力</a:t>
            </a:r>
            <a:endParaRPr dirty="0" smtClean="0">
              <a:latin typeface="PMingLiU"/>
              <a:cs typeface="PMingLiU"/>
            </a:endParaRPr>
          </a:p>
          <a:p>
            <a:pPr fontAlgn="base"/>
            <a:r>
              <a:rPr lang="zh-TW" altLang="en-US" dirty="0" smtClean="0">
                <a:latin typeface="PMingLiU"/>
                <a:cs typeface="PMingLiU"/>
              </a:rPr>
              <a:t>讓他人找到自己的強處</a:t>
            </a:r>
            <a:endParaRPr lang="en-US" dirty="0" smtClean="0">
              <a:latin typeface="PMingLiU"/>
              <a:cs typeface="PMingLiU"/>
            </a:endParaRPr>
          </a:p>
          <a:p>
            <a:pPr fontAlgn="base"/>
            <a:r>
              <a:rPr lang="zh-TW" altLang="en-US" dirty="0" smtClean="0">
                <a:latin typeface="PMingLiU"/>
                <a:cs typeface="PMingLiU"/>
              </a:rPr>
              <a:t>邀請他貢獻</a:t>
            </a:r>
            <a:r>
              <a:rPr lang="en-US" altLang="zh-TW" dirty="0" smtClean="0">
                <a:latin typeface="PMingLiU"/>
                <a:cs typeface="PMingLiU"/>
              </a:rPr>
              <a:t>(</a:t>
            </a:r>
            <a:r>
              <a:rPr lang="zh-TW" altLang="en-US" dirty="0" smtClean="0">
                <a:latin typeface="PMingLiU"/>
                <a:cs typeface="PMingLiU"/>
              </a:rPr>
              <a:t>重視優點</a:t>
            </a:r>
            <a:r>
              <a:rPr lang="en-US" altLang="zh-TW" dirty="0" smtClean="0">
                <a:latin typeface="PMingLiU"/>
                <a:cs typeface="PMingLiU"/>
              </a:rPr>
              <a:t>)</a:t>
            </a:r>
            <a:r>
              <a:rPr lang="zh-TW" altLang="en-US" dirty="0" smtClean="0">
                <a:latin typeface="PMingLiU"/>
                <a:cs typeface="PMingLiU"/>
              </a:rPr>
              <a:t> </a:t>
            </a:r>
            <a:endParaRPr lang="zh-TW" altLang="en-US" dirty="0">
              <a:latin typeface="PMingLiU"/>
              <a:cs typeface="PMingLiU"/>
            </a:endParaRPr>
          </a:p>
          <a:p>
            <a:pPr fontAlgn="base"/>
            <a:r>
              <a:rPr lang="zh-TW" altLang="en-US" dirty="0" smtClean="0"/>
              <a:t>讓</a:t>
            </a:r>
            <a:r>
              <a:rPr lang="zh-TW" altLang="en-US" dirty="0"/>
              <a:t>別人看起來很好</a:t>
            </a:r>
          </a:p>
          <a:p>
            <a:pPr fontAlgn="base"/>
            <a:r>
              <a:rPr lang="zh-TW" altLang="en-US" dirty="0" smtClean="0"/>
              <a:t>很好</a:t>
            </a:r>
            <a:r>
              <a:rPr lang="zh-TW" altLang="en-US" dirty="0"/>
              <a:t>地管理</a:t>
            </a:r>
            <a:r>
              <a:rPr lang="zh-TW" altLang="en-US" dirty="0" smtClean="0"/>
              <a:t>意見分歧</a:t>
            </a:r>
            <a:endParaRPr lang="en-US" altLang="zh-TW" dirty="0" smtClean="0"/>
          </a:p>
          <a:p>
            <a:pPr fontAlgn="base"/>
            <a:r>
              <a:rPr lang="zh-TW" altLang="en-US" dirty="0" smtClean="0"/>
              <a:t>分享</a:t>
            </a:r>
            <a:r>
              <a:rPr lang="zh-TW" altLang="en-US" dirty="0"/>
              <a:t>成果的喜悅</a:t>
            </a:r>
          </a:p>
          <a:p>
            <a:pPr fontAlgn="base"/>
            <a:endParaRPr lang="zh-TW" altLang="en-US" dirty="0"/>
          </a:p>
          <a:p>
            <a:pPr fontAlgn="base"/>
            <a:endParaRPr lang="zh-TW" dirty="0"/>
          </a:p>
        </p:txBody>
      </p:sp>
      <p:sp>
        <p:nvSpPr>
          <p:cNvPr id="5" name="Slide Number Placeholder 4"/>
          <p:cNvSpPr>
            <a:spLocks noGrp="1"/>
          </p:cNvSpPr>
          <p:nvPr>
            <p:ph type="sldNum" sz="quarter" idx="12"/>
          </p:nvPr>
        </p:nvSpPr>
        <p:spPr/>
        <p:txBody>
          <a:bodyPr/>
          <a:lstStyle/>
          <a:p>
            <a:fld id="{D5BE201F-A082-44FB-9EE9-A2459C2A7A34}" type="slidenum">
              <a:rPr lang="en-US" smtClean="0"/>
              <a:t>31</a:t>
            </a:fld>
            <a:endParaRPr lang="zh-TW"/>
          </a:p>
        </p:txBody>
      </p:sp>
      <p:sp>
        <p:nvSpPr>
          <p:cNvPr id="4" name="Footer Placeholder 3"/>
          <p:cNvSpPr>
            <a:spLocks noGrp="1"/>
          </p:cNvSpPr>
          <p:nvPr>
            <p:ph type="ftr" sz="quarter" idx="3"/>
          </p:nvPr>
        </p:nvSpPr>
        <p:spPr/>
        <p:txBody>
          <a:bodyPr/>
          <a:lstStyle/>
          <a:p>
            <a:r>
              <a:rPr dirty="0" smtClean="0">
                <a:latin typeface="PMingLiU"/>
                <a:cs typeface="PMingLiU"/>
              </a:rPr>
              <a:t>區百年慶協調員訓練</a:t>
            </a:r>
            <a:endParaRPr lang="zh-TW" dirty="0"/>
          </a:p>
        </p:txBody>
      </p:sp>
    </p:spTree>
    <p:custDataLst>
      <p:tags r:id="rId1"/>
    </p:custDataLst>
    <p:extLst>
      <p:ext uri="{BB962C8B-B14F-4D97-AF65-F5344CB8AC3E}">
        <p14:creationId xmlns:p14="http://schemas.microsoft.com/office/powerpoint/2010/main" val="205428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990600"/>
            <a:ext cx="7010400" cy="5410201"/>
          </a:xfrm>
        </p:spPr>
        <p:txBody>
          <a:bodyPr>
            <a:normAutofit/>
          </a:bodyPr>
          <a:lstStyle/>
          <a:p>
            <a:pPr marL="114300" indent="0" algn="ctr">
              <a:buNone/>
            </a:pPr>
            <a:endParaRPr lang="zh-TW" i="1" dirty="0" smtClean="0"/>
          </a:p>
          <a:p>
            <a:pPr marL="114300" indent="0" algn="ctr">
              <a:buNone/>
            </a:pPr>
            <a:r>
              <a:rPr lang="en-US" sz="4000" i="1" dirty="0" smtClean="0">
                <a:latin typeface="PMingLiU"/>
                <a:cs typeface="PMingLiU"/>
              </a:rPr>
              <a:t>“</a:t>
            </a:r>
            <a:r>
              <a:rPr lang="en-US" sz="4000" i="1" dirty="0" err="1" smtClean="0">
                <a:latin typeface="PMingLiU"/>
                <a:cs typeface="PMingLiU"/>
              </a:rPr>
              <a:t>團結就是力量</a:t>
            </a:r>
            <a:r>
              <a:rPr lang="en-US" sz="4000" i="1" dirty="0" smtClean="0">
                <a:latin typeface="PMingLiU"/>
                <a:cs typeface="PMingLiU"/>
              </a:rPr>
              <a:t>......，</a:t>
            </a:r>
          </a:p>
          <a:p>
            <a:pPr marL="114300" indent="0" algn="ctr">
              <a:buNone/>
            </a:pPr>
            <a:r>
              <a:rPr lang="en-US" sz="4000" i="1" dirty="0" err="1" smtClean="0">
                <a:latin typeface="PMingLiU"/>
                <a:cs typeface="PMingLiU"/>
              </a:rPr>
              <a:t>當有團隊精神和協作時</a:t>
            </a:r>
            <a:r>
              <a:rPr lang="en-US" sz="4000" i="1" dirty="0" smtClean="0">
                <a:latin typeface="PMingLiU"/>
                <a:cs typeface="PMingLiU"/>
              </a:rPr>
              <a:t>，</a:t>
            </a:r>
          </a:p>
          <a:p>
            <a:pPr marL="114300" indent="0" algn="ctr">
              <a:buNone/>
            </a:pPr>
            <a:r>
              <a:rPr lang="en-US" sz="4000" i="1" dirty="0" err="1" smtClean="0">
                <a:latin typeface="PMingLiU"/>
                <a:cs typeface="PMingLiU"/>
              </a:rPr>
              <a:t>可以實現美好的事物</a:t>
            </a:r>
            <a:r>
              <a:rPr lang="en-US" sz="4000" i="1" dirty="0" smtClean="0">
                <a:latin typeface="PMingLiU"/>
                <a:cs typeface="PMingLiU"/>
              </a:rPr>
              <a:t>。"</a:t>
            </a:r>
            <a:r>
              <a:rPr dirty="0"/>
              <a:t/>
            </a:r>
            <a:br>
              <a:rPr dirty="0"/>
            </a:br>
            <a:endParaRPr lang="zh-TW" i="1" dirty="0" smtClean="0"/>
          </a:p>
          <a:p>
            <a:pPr marL="114300" indent="0" algn="ctr">
              <a:buNone/>
            </a:pPr>
            <a:r>
              <a:rPr lang="en-US" sz="2000" i="1" dirty="0" smtClean="0">
                <a:latin typeface="PMingLiU"/>
                <a:cs typeface="PMingLiU"/>
              </a:rPr>
              <a:t>瑪蒂 史潘內克 - 詩人</a:t>
            </a:r>
            <a:endParaRPr lang="zh-TW" sz="2000" i="1" dirty="0"/>
          </a:p>
        </p:txBody>
      </p:sp>
      <p:sp>
        <p:nvSpPr>
          <p:cNvPr id="4" name="Slide Number Placeholder 3"/>
          <p:cNvSpPr>
            <a:spLocks noGrp="1"/>
          </p:cNvSpPr>
          <p:nvPr>
            <p:ph type="sldNum" sz="quarter" idx="12"/>
          </p:nvPr>
        </p:nvSpPr>
        <p:spPr/>
        <p:txBody>
          <a:bodyPr/>
          <a:lstStyle/>
          <a:p>
            <a:fld id="{D5BE201F-A082-44FB-9EE9-A2459C2A7A34}" type="slidenum">
              <a:rPr lang="en-US" smtClean="0"/>
              <a:t>32</a:t>
            </a:fld>
            <a:endParaRPr lang="zh-TW"/>
          </a:p>
        </p:txBody>
      </p:sp>
      <p:sp>
        <p:nvSpPr>
          <p:cNvPr id="2" name="Footer Placeholder 1"/>
          <p:cNvSpPr>
            <a:spLocks noGrp="1"/>
          </p:cNvSpPr>
          <p:nvPr>
            <p:ph type="ftr" sz="quarter" idx="3"/>
          </p:nvPr>
        </p:nvSpPr>
        <p:spPr/>
        <p:txBody>
          <a:bodyPr/>
          <a:lstStyle/>
          <a:p>
            <a:r>
              <a:rPr dirty="0" smtClean="0">
                <a:latin typeface="PMingLiU"/>
                <a:cs typeface="PMingLiU"/>
              </a:rPr>
              <a:t>區百年慶協調員訓練</a:t>
            </a:r>
            <a:endParaRPr lang="zh-TW" dirty="0"/>
          </a:p>
        </p:txBody>
      </p:sp>
    </p:spTree>
    <p:custDataLst>
      <p:tags r:id="rId1"/>
    </p:custDataLst>
    <p:extLst>
      <p:ext uri="{BB962C8B-B14F-4D97-AF65-F5344CB8AC3E}">
        <p14:creationId xmlns:p14="http://schemas.microsoft.com/office/powerpoint/2010/main" val="38492263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297C7751-A38B-461C-B4EC-BCD819B20F47}" type="slidenum">
              <a:rPr lang="en-US" smtClean="0">
                <a:solidFill>
                  <a:srgbClr val="04617B">
                    <a:shade val="90000"/>
                  </a:srgbClr>
                </a:solidFill>
              </a:rPr>
              <a:pPr/>
              <a:t>33</a:t>
            </a:fld>
            <a:endParaRPr lang="en-US" dirty="0">
              <a:solidFill>
                <a:srgbClr val="04617B">
                  <a:shade val="90000"/>
                </a:srgbClr>
              </a:solidFill>
            </a:endParaRPr>
          </a:p>
        </p:txBody>
      </p:sp>
      <p:sp>
        <p:nvSpPr>
          <p:cNvPr id="5" name="頁尾版面配置區 4"/>
          <p:cNvSpPr>
            <a:spLocks noGrp="1"/>
          </p:cNvSpPr>
          <p:nvPr>
            <p:ph type="ftr" sz="quarter" idx="3"/>
          </p:nvPr>
        </p:nvSpPr>
        <p:spPr/>
        <p:txBody>
          <a:bodyPr/>
          <a:lstStyle/>
          <a:p>
            <a:r>
              <a:rPr lang="en-US" smtClean="0"/>
              <a:t>District Centennial Coordinator Training</a:t>
            </a:r>
            <a:endParaRPr lang="en-US" dirty="0"/>
          </a:p>
        </p:txBody>
      </p:sp>
      <p:sp>
        <p:nvSpPr>
          <p:cNvPr id="7" name="Title 3"/>
          <p:cNvSpPr txBox="1">
            <a:spLocks/>
          </p:cNvSpPr>
          <p:nvPr/>
        </p:nvSpPr>
        <p:spPr>
          <a:xfrm>
            <a:off x="685800" y="2514600"/>
            <a:ext cx="7772400" cy="1470025"/>
          </a:xfrm>
          <a:prstGeom prst="rect">
            <a:avLst/>
          </a:prstGeom>
        </p:spPr>
        <p:txBody>
          <a:bodyPr vert="horz" lIns="0" rIns="0" bIns="0" anchor="b">
            <a:normAutofit fontScale="97500"/>
          </a:bodyPr>
          <a:lstStyle>
            <a:lvl1pPr algn="ctr" rtl="0" eaLnBrk="1" latinLnBrk="0" hangingPunct="1">
              <a:spcBef>
                <a:spcPct val="0"/>
              </a:spcBef>
              <a:buNone/>
              <a:defRPr kumimoji="0" sz="4800" b="1" kern="1200">
                <a:ln>
                  <a:noFill/>
                </a:ln>
                <a:solidFill>
                  <a:srgbClr val="004E95"/>
                </a:solidFill>
                <a:effectLst/>
                <a:latin typeface="+mj-lt"/>
                <a:ea typeface="+mj-ea"/>
                <a:cs typeface="+mj-cs"/>
              </a:defRPr>
            </a:lvl1pPr>
          </a:lstStyle>
          <a:p>
            <a:r>
              <a:rPr lang="zh-TW" altLang="en-US" sz="5400" dirty="0" smtClean="0">
                <a:effectLst>
                  <a:outerShdw blurRad="38100" dist="25400" dir="5400000" algn="tl" rotWithShape="0">
                    <a:srgbClr val="000000">
                      <a:alpha val="43000"/>
                    </a:srgbClr>
                  </a:outerShdw>
                </a:effectLst>
                <a:latin typeface="PMingLiU"/>
                <a:cs typeface="PMingLiU"/>
              </a:rPr>
              <a:t>追蹤進度</a:t>
            </a:r>
            <a:endParaRPr lang="zh-TW" altLang="en-US" sz="5400" dirty="0">
              <a:effectLst>
                <a:outerShdw blurRad="38100" dist="25400" dir="5400000" algn="tl" rotWithShape="0">
                  <a:srgbClr val="000000">
                    <a:alpha val="43000"/>
                  </a:srgbClr>
                </a:outerShdw>
              </a:effectLst>
              <a:latin typeface="PMingLiU"/>
              <a:cs typeface="PMingLiU"/>
            </a:endParaRPr>
          </a:p>
        </p:txBody>
      </p:sp>
    </p:spTree>
    <p:extLst>
      <p:ext uri="{BB962C8B-B14F-4D97-AF65-F5344CB8AC3E}">
        <p14:creationId xmlns:p14="http://schemas.microsoft.com/office/powerpoint/2010/main" val="8697256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297C7751-A38B-461C-B4EC-BCD819B20F47}" type="slidenum">
              <a:rPr lang="en-US" smtClean="0">
                <a:solidFill>
                  <a:srgbClr val="04617B">
                    <a:shade val="90000"/>
                  </a:srgbClr>
                </a:solidFill>
              </a:rPr>
              <a:pPr/>
              <a:t>34</a:t>
            </a:fld>
            <a:endParaRPr lang="en-US" dirty="0">
              <a:solidFill>
                <a:srgbClr val="04617B">
                  <a:shade val="90000"/>
                </a:srgbClr>
              </a:solidFill>
            </a:endParaRPr>
          </a:p>
        </p:txBody>
      </p:sp>
      <p:sp>
        <p:nvSpPr>
          <p:cNvPr id="5" name="頁尾版面配置區 4"/>
          <p:cNvSpPr>
            <a:spLocks noGrp="1"/>
          </p:cNvSpPr>
          <p:nvPr>
            <p:ph type="ftr" sz="quarter" idx="3"/>
          </p:nvPr>
        </p:nvSpPr>
        <p:spPr/>
        <p:txBody>
          <a:bodyPr/>
          <a:lstStyle/>
          <a:p>
            <a:r>
              <a:rPr lang="en-US" smtClean="0"/>
              <a:t>District Centennial Coordinator Training</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609600"/>
            <a:ext cx="6710362" cy="6086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78329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297C7751-A38B-461C-B4EC-BCD819B20F47}" type="slidenum">
              <a:rPr lang="en-US" smtClean="0">
                <a:solidFill>
                  <a:srgbClr val="04617B">
                    <a:shade val="90000"/>
                  </a:srgbClr>
                </a:solidFill>
              </a:rPr>
              <a:pPr/>
              <a:t>35</a:t>
            </a:fld>
            <a:endParaRPr lang="en-US" dirty="0">
              <a:solidFill>
                <a:srgbClr val="04617B">
                  <a:shade val="90000"/>
                </a:srgbClr>
              </a:solidFill>
            </a:endParaRPr>
          </a:p>
        </p:txBody>
      </p:sp>
      <p:sp>
        <p:nvSpPr>
          <p:cNvPr id="5" name="頁尾版面配置區 4"/>
          <p:cNvSpPr>
            <a:spLocks noGrp="1"/>
          </p:cNvSpPr>
          <p:nvPr>
            <p:ph type="ftr" sz="quarter" idx="3"/>
          </p:nvPr>
        </p:nvSpPr>
        <p:spPr/>
        <p:txBody>
          <a:bodyPr/>
          <a:lstStyle/>
          <a:p>
            <a:r>
              <a:rPr lang="en-US" smtClean="0"/>
              <a:t>District Centennial Coordinator Training</a:t>
            </a:r>
            <a:endParaRPr lang="en-US" dirty="0"/>
          </a:p>
        </p:txBody>
      </p:sp>
      <p:sp>
        <p:nvSpPr>
          <p:cNvPr id="7" name="Title 3"/>
          <p:cNvSpPr txBox="1">
            <a:spLocks/>
          </p:cNvSpPr>
          <p:nvPr/>
        </p:nvSpPr>
        <p:spPr>
          <a:xfrm>
            <a:off x="685800" y="2514600"/>
            <a:ext cx="7772400" cy="1470025"/>
          </a:xfrm>
          <a:prstGeom prst="rect">
            <a:avLst/>
          </a:prstGeom>
        </p:spPr>
        <p:txBody>
          <a:bodyPr vert="horz" lIns="0" rIns="0" bIns="0" anchor="b">
            <a:normAutofit fontScale="97500"/>
          </a:bodyPr>
          <a:lstStyle>
            <a:lvl1pPr algn="ctr" rtl="0" eaLnBrk="1" latinLnBrk="0" hangingPunct="1">
              <a:spcBef>
                <a:spcPct val="0"/>
              </a:spcBef>
              <a:buNone/>
              <a:defRPr kumimoji="0" sz="4800" b="1" kern="1200">
                <a:ln>
                  <a:noFill/>
                </a:ln>
                <a:solidFill>
                  <a:srgbClr val="004E95"/>
                </a:solidFill>
                <a:effectLst/>
                <a:latin typeface="+mj-lt"/>
                <a:ea typeface="+mj-ea"/>
                <a:cs typeface="+mj-cs"/>
              </a:defRPr>
            </a:lvl1pPr>
          </a:lstStyle>
          <a:p>
            <a:r>
              <a:rPr lang="zh-TW" altLang="en-US" sz="5400" dirty="0" smtClean="0">
                <a:effectLst>
                  <a:outerShdw blurRad="38100" dist="25400" dir="5400000" algn="tl" rotWithShape="0">
                    <a:srgbClr val="000000">
                      <a:alpha val="43000"/>
                    </a:srgbClr>
                  </a:outerShdw>
                </a:effectLst>
                <a:latin typeface="PMingLiU"/>
                <a:cs typeface="PMingLiU"/>
              </a:rPr>
              <a:t>報告成果慶祝成功</a:t>
            </a:r>
            <a:endParaRPr lang="en-US" altLang="zh-TW" sz="5400" dirty="0" smtClean="0">
              <a:effectLst>
                <a:outerShdw blurRad="38100" dist="25400" dir="5400000" algn="tl" rotWithShape="0">
                  <a:srgbClr val="000000">
                    <a:alpha val="43000"/>
                  </a:srgbClr>
                </a:outerShdw>
              </a:effectLst>
              <a:latin typeface="PMingLiU"/>
              <a:cs typeface="PMingLiU"/>
            </a:endParaRPr>
          </a:p>
        </p:txBody>
      </p:sp>
    </p:spTree>
    <p:extLst>
      <p:ext uri="{BB962C8B-B14F-4D97-AF65-F5344CB8AC3E}">
        <p14:creationId xmlns:p14="http://schemas.microsoft.com/office/powerpoint/2010/main" val="2095876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idx="1"/>
          </p:nvPr>
        </p:nvSpPr>
        <p:spPr/>
        <p:txBody>
          <a:bodyPr/>
          <a:lstStyle/>
          <a:p>
            <a:r>
              <a:rPr lang="zh-TW" altLang="en-US" dirty="0"/>
              <a:t>與</a:t>
            </a:r>
            <a:r>
              <a:rPr lang="zh-TW" altLang="en-US" dirty="0" smtClean="0"/>
              <a:t>您的百年慶團隊成員</a:t>
            </a:r>
            <a:r>
              <a:rPr lang="zh-TW" altLang="en-US" dirty="0"/>
              <a:t>分享您</a:t>
            </a:r>
            <a:r>
              <a:rPr lang="zh-TW" altLang="en-US" dirty="0" smtClean="0"/>
              <a:t>的服務成就。</a:t>
            </a:r>
            <a:endParaRPr lang="en-US" altLang="zh-TW" dirty="0" smtClean="0"/>
          </a:p>
          <a:p>
            <a:r>
              <a:rPr lang="zh-TW" altLang="en-US" dirty="0" smtClean="0"/>
              <a:t>用</a:t>
            </a:r>
            <a:r>
              <a:rPr lang="en-US" altLang="zh-TW" dirty="0" err="1"/>
              <a:t>MyLCI</a:t>
            </a:r>
            <a:r>
              <a:rPr lang="en-US" altLang="zh-TW" dirty="0"/>
              <a:t> </a:t>
            </a:r>
            <a:r>
              <a:rPr lang="zh-TW" altLang="en-US" dirty="0"/>
              <a:t>報告您的服務活動</a:t>
            </a:r>
            <a:r>
              <a:rPr lang="zh-TW" altLang="en-US" dirty="0" smtClean="0"/>
              <a:t>和傳承方案</a:t>
            </a:r>
            <a:endParaRPr lang="en-US" altLang="zh-TW" dirty="0" smtClean="0"/>
          </a:p>
          <a:p>
            <a:r>
              <a:rPr lang="zh-TW" altLang="en-US" dirty="0" smtClean="0"/>
              <a:t>表揚團隊的成就</a:t>
            </a:r>
            <a:endParaRPr lang="en-US" altLang="zh-TW" dirty="0" smtClean="0"/>
          </a:p>
          <a:p>
            <a:r>
              <a:rPr lang="zh-TW" altLang="en-US" dirty="0" smtClean="0"/>
              <a:t>慶祝大家的努力</a:t>
            </a:r>
            <a:r>
              <a:rPr lang="en-US" altLang="zh-TW" dirty="0" smtClean="0"/>
              <a:t>,</a:t>
            </a:r>
            <a:r>
              <a:rPr lang="zh-TW" altLang="en-US" dirty="0" smtClean="0"/>
              <a:t>得到傑出的獎項</a:t>
            </a:r>
            <a:endParaRPr lang="zh-TW" altLang="en-US" dirty="0"/>
          </a:p>
        </p:txBody>
      </p:sp>
      <p:sp>
        <p:nvSpPr>
          <p:cNvPr id="4" name="投影片編號版面配置區 3"/>
          <p:cNvSpPr>
            <a:spLocks noGrp="1"/>
          </p:cNvSpPr>
          <p:nvPr>
            <p:ph type="sldNum" sz="quarter" idx="12"/>
          </p:nvPr>
        </p:nvSpPr>
        <p:spPr/>
        <p:txBody>
          <a:bodyPr/>
          <a:lstStyle/>
          <a:p>
            <a:fld id="{297C7751-A38B-461C-B4EC-BCD819B20F47}" type="slidenum">
              <a:rPr lang="en-US" smtClean="0">
                <a:solidFill>
                  <a:srgbClr val="04617B">
                    <a:shade val="90000"/>
                  </a:srgbClr>
                </a:solidFill>
              </a:rPr>
              <a:pPr/>
              <a:t>36</a:t>
            </a:fld>
            <a:endParaRPr lang="en-US" dirty="0">
              <a:solidFill>
                <a:srgbClr val="04617B">
                  <a:shade val="90000"/>
                </a:srgbClr>
              </a:solidFill>
            </a:endParaRPr>
          </a:p>
        </p:txBody>
      </p:sp>
      <p:sp>
        <p:nvSpPr>
          <p:cNvPr id="5" name="頁尾版面配置區 4"/>
          <p:cNvSpPr>
            <a:spLocks noGrp="1"/>
          </p:cNvSpPr>
          <p:nvPr>
            <p:ph type="ftr" sz="quarter" idx="3"/>
          </p:nvPr>
        </p:nvSpPr>
        <p:spPr/>
        <p:txBody>
          <a:bodyPr/>
          <a:lstStyle/>
          <a:p>
            <a:r>
              <a:rPr lang="en-US" smtClean="0"/>
              <a:t>District Centennial Coordinator Training</a:t>
            </a:r>
            <a:endParaRPr lang="en-US" dirty="0"/>
          </a:p>
        </p:txBody>
      </p:sp>
      <p:pic>
        <p:nvPicPr>
          <p:cNvPr id="10" name="圖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4876800"/>
            <a:ext cx="1255776" cy="1249680"/>
          </a:xfrm>
          <a:prstGeom prst="rect">
            <a:avLst/>
          </a:prstGeom>
        </p:spPr>
      </p:pic>
      <p:pic>
        <p:nvPicPr>
          <p:cNvPr id="11" name="圖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4873752"/>
            <a:ext cx="1255776" cy="1252728"/>
          </a:xfrm>
          <a:prstGeom prst="rect">
            <a:avLst/>
          </a:prstGeom>
        </p:spPr>
      </p:pic>
      <p:pic>
        <p:nvPicPr>
          <p:cNvPr id="12" name="圖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44112" y="4873752"/>
            <a:ext cx="1255776" cy="1252728"/>
          </a:xfrm>
          <a:prstGeom prst="rect">
            <a:avLst/>
          </a:prstGeom>
        </p:spPr>
      </p:pic>
      <p:pic>
        <p:nvPicPr>
          <p:cNvPr id="13" name="圖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2600" y="4876800"/>
            <a:ext cx="1255776" cy="1249680"/>
          </a:xfrm>
          <a:prstGeom prst="rect">
            <a:avLst/>
          </a:prstGeom>
        </p:spPr>
      </p:pic>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4876800"/>
            <a:ext cx="1249680" cy="1249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868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dirty="0" smtClean="0">
                <a:latin typeface="PMingLiU"/>
                <a:cs typeface="PMingLiU"/>
              </a:rPr>
              <a:t>區百年慶協調員訓練</a:t>
            </a:r>
            <a:endParaRPr lang="zh-TW" dirty="0"/>
          </a:p>
        </p:txBody>
      </p:sp>
      <p:sp>
        <p:nvSpPr>
          <p:cNvPr id="4" name="Slide Number Placeholder 3"/>
          <p:cNvSpPr>
            <a:spLocks noGrp="1"/>
          </p:cNvSpPr>
          <p:nvPr>
            <p:ph type="sldNum" sz="quarter" idx="12"/>
          </p:nvPr>
        </p:nvSpPr>
        <p:spPr/>
        <p:txBody>
          <a:bodyPr/>
          <a:lstStyle/>
          <a:p>
            <a:fld id="{297C7751-A38B-461C-B4EC-BCD819B20F47}" type="slidenum">
              <a:rPr lang="en-US" smtClean="0"/>
              <a:t>37</a:t>
            </a:fld>
            <a:endParaRPr lang="zh-TW" dirty="0"/>
          </a:p>
        </p:txBody>
      </p:sp>
      <p:grpSp>
        <p:nvGrpSpPr>
          <p:cNvPr id="6" name="Group 5"/>
          <p:cNvGrpSpPr/>
          <p:nvPr/>
        </p:nvGrpSpPr>
        <p:grpSpPr>
          <a:xfrm>
            <a:off x="1600200" y="1374721"/>
            <a:ext cx="5943600" cy="5104299"/>
            <a:chOff x="838200" y="322749"/>
            <a:chExt cx="7119257" cy="6229350"/>
          </a:xfrm>
        </p:grpSpPr>
        <p:pic>
          <p:nvPicPr>
            <p:cNvPr id="7" name="Picture 6" descr="C:\Users\lklaban\AppData\Local\Microsoft\Windows\Temporary Internet Files\Content.IE5\R7QL7HLR\stick_figures_lift_arrow_1600_clr_927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200" y="322749"/>
              <a:ext cx="7119257" cy="62293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371600" y="2767339"/>
              <a:ext cx="5257801" cy="788790"/>
            </a:xfrm>
            <a:prstGeom prst="rect">
              <a:avLst/>
            </a:prstGeom>
            <a:noFill/>
          </p:spPr>
          <p:txBody>
            <a:bodyPr wrap="square" rtlCol="0">
              <a:spAutoFit/>
            </a:bodyPr>
            <a:lstStyle/>
            <a:p>
              <a:pPr algn="ctr"/>
              <a:r>
                <a:rPr lang="zh-TW" altLang="en-US" sz="3600" b="1" dirty="0" smtClean="0"/>
                <a:t>感謝聆聽</a:t>
              </a:r>
              <a:endParaRPr lang="zh-TW" sz="3600" b="1" dirty="0"/>
            </a:p>
          </p:txBody>
        </p:sp>
      </p:grpSp>
    </p:spTree>
    <p:custDataLst>
      <p:tags r:id="rId1"/>
    </p:custDataLst>
    <p:extLst>
      <p:ext uri="{BB962C8B-B14F-4D97-AF65-F5344CB8AC3E}">
        <p14:creationId xmlns:p14="http://schemas.microsoft.com/office/powerpoint/2010/main" val="205396365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2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1324</TotalTime>
  <Words>1540</Words>
  <Application>Microsoft Office PowerPoint</Application>
  <PresentationFormat>如螢幕大小 (4:3)</PresentationFormat>
  <Paragraphs>442</Paragraphs>
  <Slides>37</Slides>
  <Notes>37</Notes>
  <HiddenSlides>0</HiddenSlides>
  <MMClips>0</MMClips>
  <ScaleCrop>false</ScaleCrop>
  <HeadingPairs>
    <vt:vector size="4" baseType="variant">
      <vt:variant>
        <vt:lpstr>佈景主題</vt:lpstr>
      </vt:variant>
      <vt:variant>
        <vt:i4>3</vt:i4>
      </vt:variant>
      <vt:variant>
        <vt:lpstr>投影片標題</vt:lpstr>
      </vt:variant>
      <vt:variant>
        <vt:i4>37</vt:i4>
      </vt:variant>
    </vt:vector>
  </HeadingPairs>
  <TitlesOfParts>
    <vt:vector size="40" baseType="lpstr">
      <vt:lpstr>Flow</vt:lpstr>
      <vt:lpstr>1_Flow</vt:lpstr>
      <vt:lpstr>2_Flow</vt:lpstr>
      <vt:lpstr>MD300複合區2016-2017年度百年慶團隊  主題:如何推動百年慶各項活動</vt:lpstr>
      <vt:lpstr>課程目標</vt:lpstr>
      <vt:lpstr>使用 Lions100.org 工具箱的資源</vt:lpstr>
      <vt:lpstr>www.Lions100.org</vt:lpstr>
      <vt:lpstr>PowerPoint 簡報</vt:lpstr>
      <vt:lpstr>百年慶典圓滿完成所需的工具！</vt:lpstr>
      <vt:lpstr>www.Lions100.org</vt:lpstr>
      <vt:lpstr>PowerPoint 簡報</vt:lpstr>
      <vt:lpstr>PowerPoint 簡報</vt:lpstr>
      <vt:lpstr>PowerPoint 簡報</vt:lpstr>
      <vt:lpstr>PowerPoint 簡報</vt:lpstr>
      <vt:lpstr>PowerPoint 簡報</vt:lpstr>
      <vt:lpstr>PowerPoint 簡報</vt:lpstr>
      <vt:lpstr>百年慶團隊</vt:lpstr>
      <vt:lpstr>PowerPoint 簡報</vt:lpstr>
      <vt:lpstr>培訓你的百年慶團隊</vt:lpstr>
      <vt:lpstr>PowerPoint 簡報</vt:lpstr>
      <vt:lpstr>激勵的類型</vt:lpstr>
      <vt:lpstr>丹尼爾．品克</vt:lpstr>
      <vt:lpstr>外在激勵</vt:lpstr>
      <vt:lpstr>內在激勵</vt:lpstr>
      <vt:lpstr>外在與內在</vt:lpstr>
      <vt:lpstr>外在激勵</vt:lpstr>
      <vt:lpstr>內在激勵</vt:lpstr>
      <vt:lpstr>產生內在激勵效果的要件</vt:lpstr>
      <vt:lpstr>PowerPoint 簡報</vt:lpstr>
      <vt:lpstr>SMART的目標</vt:lpstr>
      <vt:lpstr>PowerPoint 簡報</vt:lpstr>
      <vt:lpstr>協作：</vt:lpstr>
      <vt:lpstr>協同工作</vt:lpstr>
      <vt:lpstr>成功的協作者:</vt:lpstr>
      <vt:lpstr>PowerPoint 簡報</vt:lpstr>
      <vt:lpstr>PowerPoint 簡報</vt:lpstr>
      <vt:lpstr>PowerPoint 簡報</vt:lpstr>
      <vt:lpstr>PowerPoint 簡報</vt:lpstr>
      <vt:lpstr>PowerPoint 簡報</vt:lpstr>
      <vt:lpstr>PowerPoint 簡報</vt:lpstr>
    </vt:vector>
  </TitlesOfParts>
  <Company>Lions Clubs International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Bianchi, Cynthia</dc:creator>
  <cp:lastModifiedBy>Chen</cp:lastModifiedBy>
  <cp:revision>114</cp:revision>
  <cp:lastPrinted>2016-06-18T16:37:02Z</cp:lastPrinted>
  <dcterms:created xsi:type="dcterms:W3CDTF">2015-11-08T20:34:49Z</dcterms:created>
  <dcterms:modified xsi:type="dcterms:W3CDTF">2016-07-10T05:46:26Z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6949D472-EC0B-4265-8FB8-FE7AFE58578D</vt:lpwstr>
  </property>
  <property fmtid="{D5CDD505-2E9C-101B-9397-08002B2CF9AE}" pid="3" name="ArticulatePath">
    <vt:lpwstr>Presentation1</vt:lpwstr>
  </property>
</Properties>
</file>